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3"/>
  </p:notesMasterIdLst>
  <p:handoutMasterIdLst>
    <p:handoutMasterId r:id="rId54"/>
  </p:handoutMasterIdLst>
  <p:sldIdLst>
    <p:sldId id="442" r:id="rId5"/>
    <p:sldId id="863" r:id="rId6"/>
    <p:sldId id="807" r:id="rId7"/>
    <p:sldId id="887" r:id="rId8"/>
    <p:sldId id="888" r:id="rId9"/>
    <p:sldId id="885" r:id="rId10"/>
    <p:sldId id="886" r:id="rId11"/>
    <p:sldId id="861" r:id="rId12"/>
    <p:sldId id="795" r:id="rId13"/>
    <p:sldId id="892" r:id="rId14"/>
    <p:sldId id="841" r:id="rId15"/>
    <p:sldId id="842" r:id="rId16"/>
    <p:sldId id="849" r:id="rId17"/>
    <p:sldId id="848" r:id="rId18"/>
    <p:sldId id="850" r:id="rId19"/>
    <p:sldId id="891" r:id="rId20"/>
    <p:sldId id="872" r:id="rId21"/>
    <p:sldId id="837" r:id="rId22"/>
    <p:sldId id="869" r:id="rId23"/>
    <p:sldId id="838" r:id="rId24"/>
    <p:sldId id="882" r:id="rId25"/>
    <p:sldId id="845" r:id="rId26"/>
    <p:sldId id="843" r:id="rId27"/>
    <p:sldId id="868" r:id="rId28"/>
    <p:sldId id="833" r:id="rId29"/>
    <p:sldId id="834" r:id="rId30"/>
    <p:sldId id="835" r:id="rId31"/>
    <p:sldId id="836" r:id="rId32"/>
    <p:sldId id="839" r:id="rId33"/>
    <p:sldId id="840" r:id="rId34"/>
    <p:sldId id="846" r:id="rId35"/>
    <p:sldId id="847" r:id="rId36"/>
    <p:sldId id="851" r:id="rId37"/>
    <p:sldId id="852" r:id="rId38"/>
    <p:sldId id="854" r:id="rId39"/>
    <p:sldId id="856" r:id="rId40"/>
    <p:sldId id="857" r:id="rId41"/>
    <p:sldId id="858" r:id="rId42"/>
    <p:sldId id="860" r:id="rId43"/>
    <p:sldId id="859" r:id="rId44"/>
    <p:sldId id="870" r:id="rId45"/>
    <p:sldId id="871" r:id="rId46"/>
    <p:sldId id="865" r:id="rId47"/>
    <p:sldId id="883" r:id="rId48"/>
    <p:sldId id="889" r:id="rId49"/>
    <p:sldId id="884" r:id="rId50"/>
    <p:sldId id="441" r:id="rId51"/>
    <p:sldId id="864" r:id="rId52"/>
  </p:sldIdLst>
  <p:sldSz cx="12192000" cy="6858000"/>
  <p:notesSz cx="7315200" cy="9601200"/>
  <p:custDataLst>
    <p:tags r:id="rId55"/>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0" pos="7560" userDrawn="1">
          <p15:clr>
            <a:srgbClr val="A4A3A4"/>
          </p15:clr>
        </p15:guide>
        <p15:guide id="11" orient="horz" pos="2064" userDrawn="1">
          <p15:clr>
            <a:srgbClr val="A4A3A4"/>
          </p15:clr>
        </p15:guide>
        <p15:guide id="12" orient="horz" pos="1440" userDrawn="1">
          <p15:clr>
            <a:srgbClr val="A4A3A4"/>
          </p15:clr>
        </p15:guide>
        <p15:guide id="13" orient="horz" pos="2568" userDrawn="1">
          <p15:clr>
            <a:srgbClr val="A4A3A4"/>
          </p15:clr>
        </p15:guide>
        <p15:guide id="14" orient="horz" pos="3360" userDrawn="1">
          <p15:clr>
            <a:srgbClr val="A4A3A4"/>
          </p15:clr>
        </p15:guide>
        <p15:guide id="15" orient="horz" pos="3600" userDrawn="1">
          <p15:clr>
            <a:srgbClr val="A4A3A4"/>
          </p15:clr>
        </p15:guide>
        <p15:guide id="16" pos="4224"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der Kuur, Cindy K" initials="CV" lastIdx="7" clrIdx="0">
    <p:extLst>
      <p:ext uri="{19B8F6BF-5375-455C-9EA6-DF929625EA0E}">
        <p15:presenceInfo xmlns:p15="http://schemas.microsoft.com/office/powerpoint/2012/main" userId="Vander Kuur, Cindy 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CB"/>
    <a:srgbClr val="53565A"/>
    <a:srgbClr val="000000"/>
    <a:srgbClr val="FFCD00"/>
    <a:srgbClr val="ED8B00"/>
    <a:srgbClr val="DB291C"/>
    <a:srgbClr val="FF9900"/>
    <a:srgbClr val="C00000"/>
    <a:srgbClr val="3C8A2E"/>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varScale="1">
        <p:scale>
          <a:sx n="81" d="100"/>
          <a:sy n="81" d="100"/>
        </p:scale>
        <p:origin x="888" y="62"/>
      </p:cViewPr>
      <p:guideLst>
        <p:guide pos="7560"/>
        <p:guide orient="horz" pos="2064"/>
        <p:guide orient="horz" pos="1440"/>
        <p:guide orient="horz" pos="2568"/>
        <p:guide orient="horz" pos="3360"/>
        <p:guide orient="horz" pos="3600"/>
        <p:guide pos="4224"/>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la, Femin" userId="0f6752a4-7a4e-44e8-bba7-8b201832d3ed" providerId="ADAL" clId="{CF9F6DBD-018D-462E-B24A-3BB14586131E}"/>
    <pc:docChg chg="undo custSel addSld delSld modSld sldOrd">
      <pc:chgData name="Gala, Femin" userId="0f6752a4-7a4e-44e8-bba7-8b201832d3ed" providerId="ADAL" clId="{CF9F6DBD-018D-462E-B24A-3BB14586131E}" dt="2022-09-01T04:12:07.307" v="432"/>
      <pc:docMkLst>
        <pc:docMk/>
      </pc:docMkLst>
      <pc:sldChg chg="ord">
        <pc:chgData name="Gala, Femin" userId="0f6752a4-7a4e-44e8-bba7-8b201832d3ed" providerId="ADAL" clId="{CF9F6DBD-018D-462E-B24A-3BB14586131E}" dt="2022-08-29T16:59:02.421" v="378"/>
        <pc:sldMkLst>
          <pc:docMk/>
          <pc:sldMk cId="1604927398" sldId="854"/>
        </pc:sldMkLst>
      </pc:sldChg>
      <pc:sldChg chg="ord">
        <pc:chgData name="Gala, Femin" userId="0f6752a4-7a4e-44e8-bba7-8b201832d3ed" providerId="ADAL" clId="{CF9F6DBD-018D-462E-B24A-3BB14586131E}" dt="2022-08-29T17:02:52.771" v="390"/>
        <pc:sldMkLst>
          <pc:docMk/>
          <pc:sldMk cId="592125354" sldId="858"/>
        </pc:sldMkLst>
      </pc:sldChg>
      <pc:sldChg chg="ord">
        <pc:chgData name="Gala, Femin" userId="0f6752a4-7a4e-44e8-bba7-8b201832d3ed" providerId="ADAL" clId="{CF9F6DBD-018D-462E-B24A-3BB14586131E}" dt="2022-08-29T17:03:09.551" v="396"/>
        <pc:sldMkLst>
          <pc:docMk/>
          <pc:sldMk cId="1196041765" sldId="859"/>
        </pc:sldMkLst>
      </pc:sldChg>
      <pc:sldChg chg="ord">
        <pc:chgData name="Gala, Femin" userId="0f6752a4-7a4e-44e8-bba7-8b201832d3ed" providerId="ADAL" clId="{CF9F6DBD-018D-462E-B24A-3BB14586131E}" dt="2022-08-29T17:03:07.241" v="394"/>
        <pc:sldMkLst>
          <pc:docMk/>
          <pc:sldMk cId="2905978510" sldId="860"/>
        </pc:sldMkLst>
      </pc:sldChg>
      <pc:sldChg chg="modSp mod">
        <pc:chgData name="Gala, Femin" userId="0f6752a4-7a4e-44e8-bba7-8b201832d3ed" providerId="ADAL" clId="{CF9F6DBD-018D-462E-B24A-3BB14586131E}" dt="2022-08-29T17:57:33.237" v="424" actId="1076"/>
        <pc:sldMkLst>
          <pc:docMk/>
          <pc:sldMk cId="1708171263" sldId="864"/>
        </pc:sldMkLst>
        <pc:spChg chg="mod">
          <ac:chgData name="Gala, Femin" userId="0f6752a4-7a4e-44e8-bba7-8b201832d3ed" providerId="ADAL" clId="{CF9F6DBD-018D-462E-B24A-3BB14586131E}" dt="2022-08-29T17:57:20.084" v="422" actId="403"/>
          <ac:spMkLst>
            <pc:docMk/>
            <pc:sldMk cId="1708171263" sldId="864"/>
            <ac:spMk id="3" creationId="{D56CE0BE-D9CF-4798-9E3D-34CC6E672CB8}"/>
          </ac:spMkLst>
        </pc:spChg>
        <pc:graphicFrameChg chg="mod">
          <ac:chgData name="Gala, Femin" userId="0f6752a4-7a4e-44e8-bba7-8b201832d3ed" providerId="ADAL" clId="{CF9F6DBD-018D-462E-B24A-3BB14586131E}" dt="2022-08-29T17:57:28.383" v="423" actId="1076"/>
          <ac:graphicFrameMkLst>
            <pc:docMk/>
            <pc:sldMk cId="1708171263" sldId="864"/>
            <ac:graphicFrameMk id="4" creationId="{B495F9FB-18E7-4330-B29B-59A0B444F2D2}"/>
          </ac:graphicFrameMkLst>
        </pc:graphicFrameChg>
        <pc:graphicFrameChg chg="mod">
          <ac:chgData name="Gala, Femin" userId="0f6752a4-7a4e-44e8-bba7-8b201832d3ed" providerId="ADAL" clId="{CF9F6DBD-018D-462E-B24A-3BB14586131E}" dt="2022-08-29T17:57:33.237" v="424" actId="1076"/>
          <ac:graphicFrameMkLst>
            <pc:docMk/>
            <pc:sldMk cId="1708171263" sldId="864"/>
            <ac:graphicFrameMk id="5" creationId="{2B0DF064-6A02-453B-8D9F-843AE35E0404}"/>
          </ac:graphicFrameMkLst>
        </pc:graphicFrameChg>
      </pc:sldChg>
      <pc:sldChg chg="ord">
        <pc:chgData name="Gala, Femin" userId="0f6752a4-7a4e-44e8-bba7-8b201832d3ed" providerId="ADAL" clId="{CF9F6DBD-018D-462E-B24A-3BB14586131E}" dt="2022-08-29T17:02:57.274" v="392"/>
        <pc:sldMkLst>
          <pc:docMk/>
          <pc:sldMk cId="56146200" sldId="870"/>
        </pc:sldMkLst>
      </pc:sldChg>
      <pc:sldChg chg="ord">
        <pc:chgData name="Gala, Femin" userId="0f6752a4-7a4e-44e8-bba7-8b201832d3ed" providerId="ADAL" clId="{CF9F6DBD-018D-462E-B24A-3BB14586131E}" dt="2022-08-29T17:02:37.845" v="388"/>
        <pc:sldMkLst>
          <pc:docMk/>
          <pc:sldMk cId="2415945245" sldId="871"/>
        </pc:sldMkLst>
      </pc:sldChg>
      <pc:sldChg chg="modSp mod ord">
        <pc:chgData name="Gala, Femin" userId="0f6752a4-7a4e-44e8-bba7-8b201832d3ed" providerId="ADAL" clId="{CF9F6DBD-018D-462E-B24A-3BB14586131E}" dt="2022-08-29T16:59:58.538" v="386"/>
        <pc:sldMkLst>
          <pc:docMk/>
          <pc:sldMk cId="3927135958" sldId="872"/>
        </pc:sldMkLst>
        <pc:picChg chg="mod">
          <ac:chgData name="Gala, Femin" userId="0f6752a4-7a4e-44e8-bba7-8b201832d3ed" providerId="ADAL" clId="{CF9F6DBD-018D-462E-B24A-3BB14586131E}" dt="2022-08-29T16:59:29.585" v="382" actId="1076"/>
          <ac:picMkLst>
            <pc:docMk/>
            <pc:sldMk cId="3927135958" sldId="872"/>
            <ac:picMk id="4" creationId="{FCD8C80B-23CE-4E1A-808D-E99ABCA690A5}"/>
          </ac:picMkLst>
        </pc:picChg>
      </pc:sldChg>
      <pc:sldChg chg="modSp mod ord">
        <pc:chgData name="Gala, Femin" userId="0f6752a4-7a4e-44e8-bba7-8b201832d3ed" providerId="ADAL" clId="{CF9F6DBD-018D-462E-B24A-3BB14586131E}" dt="2022-08-29T15:15:44.881" v="376"/>
        <pc:sldMkLst>
          <pc:docMk/>
          <pc:sldMk cId="1906804680" sldId="882"/>
        </pc:sldMkLst>
        <pc:picChg chg="mod">
          <ac:chgData name="Gala, Femin" userId="0f6752a4-7a4e-44e8-bba7-8b201832d3ed" providerId="ADAL" clId="{CF9F6DBD-018D-462E-B24A-3BB14586131E}" dt="2022-08-29T14:31:01.938" v="374" actId="14100"/>
          <ac:picMkLst>
            <pc:docMk/>
            <pc:sldMk cId="1906804680" sldId="882"/>
            <ac:picMk id="3" creationId="{A557635C-EFB1-4C5F-924A-B5663277739D}"/>
          </ac:picMkLst>
        </pc:picChg>
      </pc:sldChg>
      <pc:sldChg chg="ord modNotesTx">
        <pc:chgData name="Gala, Femin" userId="0f6752a4-7a4e-44e8-bba7-8b201832d3ed" providerId="ADAL" clId="{CF9F6DBD-018D-462E-B24A-3BB14586131E}" dt="2022-08-29T06:17:59.609" v="156"/>
        <pc:sldMkLst>
          <pc:docMk/>
          <pc:sldMk cId="1744220627" sldId="885"/>
        </pc:sldMkLst>
      </pc:sldChg>
      <pc:sldChg chg="modNotesTx">
        <pc:chgData name="Gala, Femin" userId="0f6752a4-7a4e-44e8-bba7-8b201832d3ed" providerId="ADAL" clId="{CF9F6DBD-018D-462E-B24A-3BB14586131E}" dt="2022-08-24T12:13:30.133" v="53" actId="20577"/>
        <pc:sldMkLst>
          <pc:docMk/>
          <pc:sldMk cId="3782381494" sldId="886"/>
        </pc:sldMkLst>
      </pc:sldChg>
      <pc:sldChg chg="modSp mod modAnim">
        <pc:chgData name="Gala, Femin" userId="0f6752a4-7a4e-44e8-bba7-8b201832d3ed" providerId="ADAL" clId="{CF9F6DBD-018D-462E-B24A-3BB14586131E}" dt="2022-09-01T04:12:07.307" v="432"/>
        <pc:sldMkLst>
          <pc:docMk/>
          <pc:sldMk cId="3503540381" sldId="887"/>
        </pc:sldMkLst>
        <pc:picChg chg="mod">
          <ac:chgData name="Gala, Femin" userId="0f6752a4-7a4e-44e8-bba7-8b201832d3ed" providerId="ADAL" clId="{CF9F6DBD-018D-462E-B24A-3BB14586131E}" dt="2022-09-01T04:10:47.016" v="426" actId="1076"/>
          <ac:picMkLst>
            <pc:docMk/>
            <pc:sldMk cId="3503540381" sldId="887"/>
            <ac:picMk id="10" creationId="{70518ACC-5963-496C-84F0-15B466496A37}"/>
          </ac:picMkLst>
        </pc:picChg>
        <pc:picChg chg="mod">
          <ac:chgData name="Gala, Femin" userId="0f6752a4-7a4e-44e8-bba7-8b201832d3ed" providerId="ADAL" clId="{CF9F6DBD-018D-462E-B24A-3BB14586131E}" dt="2022-09-01T04:10:48.464" v="427" actId="1076"/>
          <ac:picMkLst>
            <pc:docMk/>
            <pc:sldMk cId="3503540381" sldId="887"/>
            <ac:picMk id="14" creationId="{DD16226C-7638-47F7-BE89-CCA23AC03285}"/>
          </ac:picMkLst>
        </pc:picChg>
        <pc:picChg chg="mod">
          <ac:chgData name="Gala, Femin" userId="0f6752a4-7a4e-44e8-bba7-8b201832d3ed" providerId="ADAL" clId="{CF9F6DBD-018D-462E-B24A-3BB14586131E}" dt="2022-08-24T12:10:32.354" v="1" actId="1076"/>
          <ac:picMkLst>
            <pc:docMk/>
            <pc:sldMk cId="3503540381" sldId="887"/>
            <ac:picMk id="16" creationId="{BF18F635-BE03-48D1-AEC3-EE54CEC00A48}"/>
          </ac:picMkLst>
        </pc:picChg>
        <pc:picChg chg="mod">
          <ac:chgData name="Gala, Femin" userId="0f6752a4-7a4e-44e8-bba7-8b201832d3ed" providerId="ADAL" clId="{CF9F6DBD-018D-462E-B24A-3BB14586131E}" dt="2022-09-01T04:10:44.883" v="425" actId="1076"/>
          <ac:picMkLst>
            <pc:docMk/>
            <pc:sldMk cId="3503540381" sldId="887"/>
            <ac:picMk id="3074" creationId="{D6939DCB-D92F-4B5E-A214-9A5A31D718EC}"/>
          </ac:picMkLst>
        </pc:picChg>
        <pc:picChg chg="mod">
          <ac:chgData name="Gala, Femin" userId="0f6752a4-7a4e-44e8-bba7-8b201832d3ed" providerId="ADAL" clId="{CF9F6DBD-018D-462E-B24A-3BB14586131E}" dt="2022-08-24T12:11:06.254" v="5" actId="1076"/>
          <ac:picMkLst>
            <pc:docMk/>
            <pc:sldMk cId="3503540381" sldId="887"/>
            <ac:picMk id="3076" creationId="{C06E059C-8C1A-4EB0-BC9A-2EA99C5F9C2E}"/>
          </ac:picMkLst>
        </pc:picChg>
      </pc:sldChg>
      <pc:sldChg chg="modSp mod">
        <pc:chgData name="Gala, Femin" userId="0f6752a4-7a4e-44e8-bba7-8b201832d3ed" providerId="ADAL" clId="{CF9F6DBD-018D-462E-B24A-3BB14586131E}" dt="2022-08-24T12:12:21.087" v="12" actId="1036"/>
        <pc:sldMkLst>
          <pc:docMk/>
          <pc:sldMk cId="1098192128" sldId="888"/>
        </pc:sldMkLst>
        <pc:picChg chg="mod">
          <ac:chgData name="Gala, Femin" userId="0f6752a4-7a4e-44e8-bba7-8b201832d3ed" providerId="ADAL" clId="{CF9F6DBD-018D-462E-B24A-3BB14586131E}" dt="2022-08-24T12:12:21.087" v="12" actId="1036"/>
          <ac:picMkLst>
            <pc:docMk/>
            <pc:sldMk cId="1098192128" sldId="888"/>
            <ac:picMk id="13" creationId="{70267199-FA2D-435B-98E0-402205FD973A}"/>
          </ac:picMkLst>
        </pc:picChg>
      </pc:sldChg>
      <pc:sldChg chg="addSp delSp modSp new mod modClrScheme chgLayout">
        <pc:chgData name="Gala, Femin" userId="0f6752a4-7a4e-44e8-bba7-8b201832d3ed" providerId="ADAL" clId="{CF9F6DBD-018D-462E-B24A-3BB14586131E}" dt="2022-08-24T15:21:47.750" v="154"/>
        <pc:sldMkLst>
          <pc:docMk/>
          <pc:sldMk cId="110009419" sldId="889"/>
        </pc:sldMkLst>
        <pc:spChg chg="add del mod">
          <ac:chgData name="Gala, Femin" userId="0f6752a4-7a4e-44e8-bba7-8b201832d3ed" providerId="ADAL" clId="{CF9F6DBD-018D-462E-B24A-3BB14586131E}" dt="2022-08-24T15:20:38.001" v="84" actId="478"/>
          <ac:spMkLst>
            <pc:docMk/>
            <pc:sldMk cId="110009419" sldId="889"/>
            <ac:spMk id="2" creationId="{F2677DA2-BC5F-498E-927C-54515F1917A8}"/>
          </ac:spMkLst>
        </pc:spChg>
        <pc:spChg chg="add del mod">
          <ac:chgData name="Gala, Femin" userId="0f6752a4-7a4e-44e8-bba7-8b201832d3ed" providerId="ADAL" clId="{CF9F6DBD-018D-462E-B24A-3BB14586131E}" dt="2022-08-24T15:21:19.556" v="143" actId="478"/>
          <ac:spMkLst>
            <pc:docMk/>
            <pc:sldMk cId="110009419" sldId="889"/>
            <ac:spMk id="4" creationId="{7DFDF6F2-F86F-4530-85D1-71F84AA10852}"/>
          </ac:spMkLst>
        </pc:spChg>
        <pc:graphicFrameChg chg="add mod modGraphic">
          <ac:chgData name="Gala, Femin" userId="0f6752a4-7a4e-44e8-bba7-8b201832d3ed" providerId="ADAL" clId="{CF9F6DBD-018D-462E-B24A-3BB14586131E}" dt="2022-08-24T15:21:28.326" v="153" actId="6549"/>
          <ac:graphicFrameMkLst>
            <pc:docMk/>
            <pc:sldMk cId="110009419" sldId="889"/>
            <ac:graphicFrameMk id="7" creationId="{74D5B8FF-0CA0-4125-90A9-801544AACE02}"/>
          </ac:graphicFrameMkLst>
        </pc:graphicFrameChg>
        <pc:picChg chg="add mod">
          <ac:chgData name="Gala, Femin" userId="0f6752a4-7a4e-44e8-bba7-8b201832d3ed" providerId="ADAL" clId="{CF9F6DBD-018D-462E-B24A-3BB14586131E}" dt="2022-08-24T15:21:47.750" v="154"/>
          <ac:picMkLst>
            <pc:docMk/>
            <pc:sldMk cId="110009419" sldId="889"/>
            <ac:picMk id="2050" creationId="{D351B8A0-2A39-4CEC-9AD3-C8945FC9A1E4}"/>
          </ac:picMkLst>
        </pc:picChg>
        <pc:picChg chg="add del">
          <ac:chgData name="Gala, Femin" userId="0f6752a4-7a4e-44e8-bba7-8b201832d3ed" providerId="ADAL" clId="{CF9F6DBD-018D-462E-B24A-3BB14586131E}" dt="2022-08-24T15:20:40.406" v="86"/>
          <ac:picMkLst>
            <pc:docMk/>
            <pc:sldMk cId="110009419" sldId="889"/>
            <ac:picMk id="2052" creationId="{34D3791A-CF3B-431F-9419-862F311B7ABE}"/>
          </ac:picMkLst>
        </pc:picChg>
      </pc:sldChg>
      <pc:sldChg chg="new del">
        <pc:chgData name="Gala, Femin" userId="0f6752a4-7a4e-44e8-bba7-8b201832d3ed" providerId="ADAL" clId="{CF9F6DBD-018D-462E-B24A-3BB14586131E}" dt="2022-08-29T07:03:47.492" v="366" actId="47"/>
        <pc:sldMkLst>
          <pc:docMk/>
          <pc:sldMk cId="1958958829" sldId="890"/>
        </pc:sldMkLst>
      </pc:sldChg>
      <pc:sldChg chg="addSp delSp modSp add mod">
        <pc:chgData name="Gala, Femin" userId="0f6752a4-7a4e-44e8-bba7-8b201832d3ed" providerId="ADAL" clId="{CF9F6DBD-018D-462E-B24A-3BB14586131E}" dt="2022-08-29T07:03:38.452" v="365" actId="20577"/>
        <pc:sldMkLst>
          <pc:docMk/>
          <pc:sldMk cId="1244732721" sldId="891"/>
        </pc:sldMkLst>
        <pc:spChg chg="mod">
          <ac:chgData name="Gala, Femin" userId="0f6752a4-7a4e-44e8-bba7-8b201832d3ed" providerId="ADAL" clId="{CF9F6DBD-018D-462E-B24A-3BB14586131E}" dt="2022-08-29T07:03:38.452" v="365" actId="20577"/>
          <ac:spMkLst>
            <pc:docMk/>
            <pc:sldMk cId="1244732721" sldId="891"/>
            <ac:spMk id="5" creationId="{6E1AF4CA-6144-4617-B1C2-2851067622E5}"/>
          </ac:spMkLst>
        </pc:spChg>
        <pc:graphicFrameChg chg="modGraphic">
          <ac:chgData name="Gala, Femin" userId="0f6752a4-7a4e-44e8-bba7-8b201832d3ed" providerId="ADAL" clId="{CF9F6DBD-018D-462E-B24A-3BB14586131E}" dt="2022-08-29T06:59:32.719" v="185" actId="20577"/>
          <ac:graphicFrameMkLst>
            <pc:docMk/>
            <pc:sldMk cId="1244732721" sldId="891"/>
            <ac:graphicFrameMk id="14" creationId="{62049AAB-3280-44B5-B01D-B977E409B20A}"/>
          </ac:graphicFrameMkLst>
        </pc:graphicFrameChg>
        <pc:picChg chg="add del mod">
          <ac:chgData name="Gala, Femin" userId="0f6752a4-7a4e-44e8-bba7-8b201832d3ed" providerId="ADAL" clId="{CF9F6DBD-018D-462E-B24A-3BB14586131E}" dt="2022-08-29T06:59:59.557" v="186" actId="478"/>
          <ac:picMkLst>
            <pc:docMk/>
            <pc:sldMk cId="1244732721" sldId="891"/>
            <ac:picMk id="3" creationId="{98E7831A-724A-4BC6-B61B-D13AA0DD9C5F}"/>
          </ac:picMkLst>
        </pc:picChg>
        <pc:picChg chg="add del mod">
          <ac:chgData name="Gala, Femin" userId="0f6752a4-7a4e-44e8-bba7-8b201832d3ed" providerId="ADAL" clId="{CF9F6DBD-018D-462E-B24A-3BB14586131E}" dt="2022-08-29T07:00:06.356" v="189" actId="478"/>
          <ac:picMkLst>
            <pc:docMk/>
            <pc:sldMk cId="1244732721" sldId="891"/>
            <ac:picMk id="6" creationId="{3BA13217-9954-454B-B239-5E38A5FEFF85}"/>
          </ac:picMkLst>
        </pc:picChg>
        <pc:picChg chg="add mod">
          <ac:chgData name="Gala, Femin" userId="0f6752a4-7a4e-44e8-bba7-8b201832d3ed" providerId="ADAL" clId="{CF9F6DBD-018D-462E-B24A-3BB14586131E}" dt="2022-08-29T07:02:17.137" v="270" actId="14100"/>
          <ac:picMkLst>
            <pc:docMk/>
            <pc:sldMk cId="1244732721" sldId="891"/>
            <ac:picMk id="8" creationId="{A0156ECC-324B-42EA-80B8-F5E8036ECAB4}"/>
          </ac:picMkLst>
        </pc:picChg>
        <pc:picChg chg="add del mod">
          <ac:chgData name="Gala, Femin" userId="0f6752a4-7a4e-44e8-bba7-8b201832d3ed" providerId="ADAL" clId="{CF9F6DBD-018D-462E-B24A-3BB14586131E}" dt="2022-08-29T07:02:04.670" v="266" actId="22"/>
          <ac:picMkLst>
            <pc:docMk/>
            <pc:sldMk cId="1244732721" sldId="891"/>
            <ac:picMk id="10" creationId="{B1FEF94B-8E80-4CAF-8D6D-C3DE68DF5F0F}"/>
          </ac:picMkLst>
        </pc:picChg>
        <pc:picChg chg="add mod">
          <ac:chgData name="Gala, Femin" userId="0f6752a4-7a4e-44e8-bba7-8b201832d3ed" providerId="ADAL" clId="{CF9F6DBD-018D-462E-B24A-3BB14586131E}" dt="2022-08-29T07:02:25.946" v="273" actId="14100"/>
          <ac:picMkLst>
            <pc:docMk/>
            <pc:sldMk cId="1244732721" sldId="891"/>
            <ac:picMk id="12" creationId="{25B17CBD-1DBA-4968-9281-23279720BE79}"/>
          </ac:picMkLst>
        </pc:picChg>
        <pc:picChg chg="add mod">
          <ac:chgData name="Gala, Femin" userId="0f6752a4-7a4e-44e8-bba7-8b201832d3ed" providerId="ADAL" clId="{CF9F6DBD-018D-462E-B24A-3BB14586131E}" dt="2022-08-29T07:03:05.485" v="278" actId="14100"/>
          <ac:picMkLst>
            <pc:docMk/>
            <pc:sldMk cId="1244732721" sldId="891"/>
            <ac:picMk id="15" creationId="{B86E6FC7-C53E-4F7C-9B4A-0AB3EB91B248}"/>
          </ac:picMkLst>
        </pc:picChg>
      </pc:sldChg>
      <pc:sldChg chg="addSp delSp modSp add ord">
        <pc:chgData name="Gala, Femin" userId="0f6752a4-7a4e-44e8-bba7-8b201832d3ed" providerId="ADAL" clId="{CF9F6DBD-018D-462E-B24A-3BB14586131E}" dt="2022-08-29T17:42:06.957" v="412" actId="1076"/>
        <pc:sldMkLst>
          <pc:docMk/>
          <pc:sldMk cId="1504494407" sldId="892"/>
        </pc:sldMkLst>
        <pc:picChg chg="add mod">
          <ac:chgData name="Gala, Femin" userId="0f6752a4-7a4e-44e8-bba7-8b201832d3ed" providerId="ADAL" clId="{CF9F6DBD-018D-462E-B24A-3BB14586131E}" dt="2022-08-29T17:42:06.957" v="412" actId="1076"/>
          <ac:picMkLst>
            <pc:docMk/>
            <pc:sldMk cId="1504494407" sldId="892"/>
            <ac:picMk id="1026" creationId="{77689B28-C645-4DF6-AB39-6CA9593997F3}"/>
          </ac:picMkLst>
        </pc:picChg>
        <pc:picChg chg="del">
          <ac:chgData name="Gala, Femin" userId="0f6752a4-7a4e-44e8-bba7-8b201832d3ed" providerId="ADAL" clId="{CF9F6DBD-018D-462E-B24A-3BB14586131E}" dt="2022-08-29T17:41:50.568" v="408" actId="478"/>
          <ac:picMkLst>
            <pc:docMk/>
            <pc:sldMk cId="1504494407" sldId="892"/>
            <ac:picMk id="2050" creationId="{D351B8A0-2A39-4CEC-9AD3-C8945FC9A1E4}"/>
          </ac:picMkLst>
        </pc:picChg>
      </pc:sldChg>
    </pc:docChg>
  </pc:docChgLst>
  <pc:docChgLst>
    <pc:chgData name="Vedula, Hari" userId="S::naraharivedula@eaton.com::30457ef9-6048-437f-bcea-0cd3e073c412" providerId="AD" clId="Web-{906F76DD-F415-487D-849F-633BEE87BE8F}"/>
    <pc:docChg chg="mod">
      <pc:chgData name="Vedula, Hari" userId="S::naraharivedula@eaton.com::30457ef9-6048-437f-bcea-0cd3e073c412" providerId="AD" clId="Web-{906F76DD-F415-487D-849F-633BEE87BE8F}" dt="2024-06-25T10:53:59.608" v="0" actId="33475"/>
      <pc:docMkLst>
        <pc:docMk/>
      </pc:docMkLst>
    </pc:docChg>
  </pc:docChgLst>
  <pc:docChgLst>
    <pc:chgData name="Kanwal, Navneet Singh" userId="3df17805-7c92-4551-8ac8-d68c7d7c61c7" providerId="ADAL" clId="{A75AAC90-295B-48BD-B4AA-7AB9140FE656}"/>
    <pc:docChg chg="sldOrd">
      <pc:chgData name="Kanwal, Navneet Singh" userId="3df17805-7c92-4551-8ac8-d68c7d7c61c7" providerId="ADAL" clId="{A75AAC90-295B-48BD-B4AA-7AB9140FE656}" dt="2022-08-22T09:11:58.537" v="0" actId="20578"/>
      <pc:docMkLst>
        <pc:docMk/>
      </pc:docMkLst>
      <pc:sldChg chg="ord">
        <pc:chgData name="Kanwal, Navneet Singh" userId="3df17805-7c92-4551-8ac8-d68c7d7c61c7" providerId="ADAL" clId="{A75AAC90-295B-48BD-B4AA-7AB9140FE656}" dt="2022-08-22T09:11:58.537" v="0" actId="20578"/>
        <pc:sldMkLst>
          <pc:docMk/>
          <pc:sldMk cId="2839370362" sldId="4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6/25/2024</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6/25/2024</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405732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 Breaker Slide</a:t>
            </a:r>
          </a:p>
        </p:txBody>
      </p:sp>
      <p:sp>
        <p:nvSpPr>
          <p:cNvPr id="4" name="Slide Number Placeholder 3"/>
          <p:cNvSpPr>
            <a:spLocks noGrp="1"/>
          </p:cNvSpPr>
          <p:nvPr>
            <p:ph type="sldNum" sz="quarter" idx="5"/>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40290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63873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a:t>
            </a:r>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194385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layers of setting extensions for.</a:t>
            </a:r>
          </a:p>
        </p:txBody>
      </p:sp>
      <p:sp>
        <p:nvSpPr>
          <p:cNvPr id="4" name="Slide Number Placeholder 3"/>
          <p:cNvSpPr>
            <a:spLocks noGrp="1"/>
          </p:cNvSpPr>
          <p:nvPr>
            <p:ph type="sldNum" sz="quarter" idx="5"/>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2112904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10455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87951509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6" name="CaseCode">
            <a:extLst>
              <a:ext uri="{FF2B5EF4-FFF2-40B4-BE49-F238E27FC236}">
                <a16:creationId xmlns:a16="http://schemas.microsoft.com/office/drawing/2014/main" id="{E1DA34B1-AA2A-40A2-9A35-1AEEF4E1211A}"/>
              </a:ext>
            </a:extLst>
          </p:cNvPr>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SAP BTP | Overview of BTP Capabilities &amp; Use Cases</a:t>
            </a:r>
          </a:p>
        </p:txBody>
      </p:sp>
      <p:sp>
        <p:nvSpPr>
          <p:cNvPr id="7" name="Copyright">
            <a:extLst>
              <a:ext uri="{FF2B5EF4-FFF2-40B4-BE49-F238E27FC236}">
                <a16:creationId xmlns:a16="http://schemas.microsoft.com/office/drawing/2014/main" id="{03D338E6-56A9-45ED-B5AA-5396221BD362}"/>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2019 Deloitte Development LLC. All rights reserved.</a:t>
            </a:r>
          </a:p>
        </p:txBody>
      </p:sp>
      <p:sp>
        <p:nvSpPr>
          <p:cNvPr id="8" name="TextBox 7">
            <a:extLst>
              <a:ext uri="{FF2B5EF4-FFF2-40B4-BE49-F238E27FC236}">
                <a16:creationId xmlns:a16="http://schemas.microsoft.com/office/drawing/2014/main" id="{9AEAE743-08BD-4226-8282-8C33D40A1260}"/>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886881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6" name="CaseCode">
            <a:extLst>
              <a:ext uri="{FF2B5EF4-FFF2-40B4-BE49-F238E27FC236}">
                <a16:creationId xmlns:a16="http://schemas.microsoft.com/office/drawing/2014/main" id="{EAC56137-7BAD-4495-9072-3F985AC7793D}"/>
              </a:ext>
            </a:extLst>
          </p:cNvPr>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SAP BTP | Overview of BTP Capabilities &amp; Use Cases</a:t>
            </a:r>
          </a:p>
        </p:txBody>
      </p:sp>
      <p:sp>
        <p:nvSpPr>
          <p:cNvPr id="7" name="Copyright">
            <a:extLst>
              <a:ext uri="{FF2B5EF4-FFF2-40B4-BE49-F238E27FC236}">
                <a16:creationId xmlns:a16="http://schemas.microsoft.com/office/drawing/2014/main" id="{859C8E56-7C3D-40BF-A699-BF0A3A8BC54A}"/>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2019 Deloitte Development LLC. All rights reserved.</a:t>
            </a:r>
          </a:p>
        </p:txBody>
      </p:sp>
      <p:sp>
        <p:nvSpPr>
          <p:cNvPr id="8" name="TextBox 7">
            <a:extLst>
              <a:ext uri="{FF2B5EF4-FFF2-40B4-BE49-F238E27FC236}">
                <a16:creationId xmlns:a16="http://schemas.microsoft.com/office/drawing/2014/main" id="{E8672FC1-2A7C-42FE-B0E7-B8E1F68064D2}"/>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8385676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6" name="CaseCode">
            <a:extLst>
              <a:ext uri="{FF2B5EF4-FFF2-40B4-BE49-F238E27FC236}">
                <a16:creationId xmlns:a16="http://schemas.microsoft.com/office/drawing/2014/main" id="{79CFFB27-DC38-4F22-9FCB-C14E2BC292E3}"/>
              </a:ext>
            </a:extLst>
          </p:cNvPr>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SAP BTP | Overview of BTP Capabilities &amp; Use Cases</a:t>
            </a:r>
          </a:p>
        </p:txBody>
      </p:sp>
      <p:sp>
        <p:nvSpPr>
          <p:cNvPr id="7" name="Copyright">
            <a:extLst>
              <a:ext uri="{FF2B5EF4-FFF2-40B4-BE49-F238E27FC236}">
                <a16:creationId xmlns:a16="http://schemas.microsoft.com/office/drawing/2014/main" id="{087D3E6E-E52A-4AA0-8A4B-F5A642ED733E}"/>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2019 Deloitte Development LLC. All rights reserved.</a:t>
            </a:r>
          </a:p>
        </p:txBody>
      </p:sp>
      <p:sp>
        <p:nvSpPr>
          <p:cNvPr id="8" name="TextBox 7">
            <a:extLst>
              <a:ext uri="{FF2B5EF4-FFF2-40B4-BE49-F238E27FC236}">
                <a16:creationId xmlns:a16="http://schemas.microsoft.com/office/drawing/2014/main" id="{01582A3E-9D2A-4FEA-A54A-A082C5574BD2}"/>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267375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6" name="CaseCode">
            <a:extLst>
              <a:ext uri="{FF2B5EF4-FFF2-40B4-BE49-F238E27FC236}">
                <a16:creationId xmlns:a16="http://schemas.microsoft.com/office/drawing/2014/main" id="{20B14932-EB23-43AC-A539-6F4711C4067B}"/>
              </a:ext>
            </a:extLst>
          </p:cNvPr>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SAP Side by Side &amp; In-App Extensibility</a:t>
            </a:r>
          </a:p>
          <a:p>
            <a:pPr marL="0" indent="0" algn="r">
              <a:spcBef>
                <a:spcPts val="0"/>
              </a:spcBef>
              <a:buSzPct val="100000"/>
              <a:buFont typeface="Arial"/>
              <a:buNone/>
            </a:pPr>
            <a:endParaRPr lang="en-US" sz="650" noProof="0" dirty="0">
              <a:solidFill>
                <a:schemeClr val="bg1"/>
              </a:solidFill>
            </a:endParaRPr>
          </a:p>
        </p:txBody>
      </p:sp>
      <p:sp>
        <p:nvSpPr>
          <p:cNvPr id="7" name="Copyright">
            <a:extLst>
              <a:ext uri="{FF2B5EF4-FFF2-40B4-BE49-F238E27FC236}">
                <a16:creationId xmlns:a16="http://schemas.microsoft.com/office/drawing/2014/main" id="{7E8B7BA2-762B-4C4A-A8B6-370F682AD329}"/>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bg1"/>
                </a:solidFill>
                <a:latin typeface="+mn-lt"/>
              </a:rPr>
              <a:t>Copyright © 2022 Deloitte Development LLC. All rights reserved.</a:t>
            </a:r>
          </a:p>
        </p:txBody>
      </p:sp>
      <p:sp>
        <p:nvSpPr>
          <p:cNvPr id="8" name="TextBox 7">
            <a:extLst>
              <a:ext uri="{FF2B5EF4-FFF2-40B4-BE49-F238E27FC236}">
                <a16:creationId xmlns:a16="http://schemas.microsoft.com/office/drawing/2014/main" id="{7960EEFD-A9B6-40AE-9F1A-6AA0E241A486}"/>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522486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639790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810911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3079461"/>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27789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2150816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902747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03103631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1794662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20028567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482363"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930325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2122202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78609" y="1700213"/>
            <a:ext cx="3639312"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478609" y="3832225"/>
            <a:ext cx="3639312"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3955609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281959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14" name="Text Placeholder 8"/>
          <p:cNvSpPr>
            <a:spLocks noGrp="1"/>
          </p:cNvSpPr>
          <p:nvPr>
            <p:ph type="body" sz="quarter" idx="17"/>
          </p:nvPr>
        </p:nvSpPr>
        <p:spPr>
          <a:xfrm>
            <a:off x="469899"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42394089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469899"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975613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016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469900" y="1851441"/>
            <a:ext cx="362743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7358674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91243073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5"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7"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4"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2017 Deloitte Development LLC. All rights reserved.</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40443708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670894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242278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52761153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a:t>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a:t>Insert sponsorship mark here</a:t>
            </a:r>
            <a:endParaRPr lang="en-US" noProof="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lvl1pPr>
          </a:lstStyle>
          <a:p>
            <a:pPr lvl="0"/>
            <a:r>
              <a:rPr lang="en-US" noProof="0"/>
              <a:t>Edit Master text styles</a:t>
            </a:r>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855275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Title Slide - Blac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baseline="0">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Overview of SCP Capabilities &amp; Use Cases</a:t>
            </a:r>
          </a:p>
          <a:p>
            <a:endParaRPr lang="en-US" noProof="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noProof="0"/>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18" name="Rectangle 17"/>
          <p:cNvSpPr/>
          <p:nvPr userDrawn="1"/>
        </p:nvSpPr>
        <p:spPr>
          <a:xfrm>
            <a:off x="462811" y="5421731"/>
            <a:ext cx="2462213" cy="338554"/>
          </a:xfrm>
          <a:prstGeom prst="rect">
            <a:avLst/>
          </a:prstGeom>
        </p:spPr>
        <p:txBody>
          <a:bodyPr wrap="none" lIns="0" tIns="0" rIns="0" bIns="0">
            <a:spAutoFit/>
          </a:bodyPr>
          <a:lstStyle/>
          <a:p>
            <a:pPr>
              <a:spcBef>
                <a:spcPts val="600"/>
              </a:spcBef>
              <a:spcAft>
                <a:spcPts val="600"/>
              </a:spcAft>
            </a:pPr>
            <a:r>
              <a:rPr lang="en-US" sz="2200" b="1" dirty="0">
                <a:solidFill>
                  <a:schemeClr val="bg1"/>
                </a:solidFill>
                <a:latin typeface="Verdana" charset="0"/>
                <a:ea typeface="Verdana" charset="0"/>
                <a:cs typeface="Verdana" charset="0"/>
              </a:rPr>
              <a:t>SAP BTP</a:t>
            </a:r>
            <a:r>
              <a:rPr lang="en-US" sz="2200" b="1" baseline="0" dirty="0">
                <a:solidFill>
                  <a:schemeClr val="bg1"/>
                </a:solidFill>
                <a:latin typeface="Verdana" charset="0"/>
                <a:ea typeface="Verdana" charset="0"/>
                <a:cs typeface="Verdana" charset="0"/>
              </a:rPr>
              <a:t>	</a:t>
            </a:r>
            <a:endParaRPr lang="en-US" sz="2200" dirty="0">
              <a:solidFill>
                <a:schemeClr val="bg1"/>
              </a:solidFill>
              <a:latin typeface="Verdana" charset="0"/>
              <a:ea typeface="Verdana" charset="0"/>
              <a:cs typeface="Verdana" charset="0"/>
            </a:endParaRPr>
          </a:p>
        </p:txBody>
      </p:sp>
      <p:sp>
        <p:nvSpPr>
          <p:cNvPr id="2" name="TextBox 1"/>
          <p:cNvSpPr txBox="1"/>
          <p:nvPr userDrawn="1"/>
        </p:nvSpPr>
        <p:spPr bwMode="gray">
          <a:xfrm>
            <a:off x="172720" y="152400"/>
            <a:ext cx="914400" cy="914400"/>
          </a:xfrm>
          <a:prstGeom prst="rect">
            <a:avLst/>
          </a:prstGeom>
        </p:spPr>
        <p:txBody>
          <a:bodyPr wrap="none" lIns="0" rIns="0" rtlCol="0" anchor="b" anchorCtr="0">
            <a:normAutofit/>
          </a:bodyPr>
          <a:lstStyle/>
          <a:p>
            <a:pPr>
              <a:lnSpc>
                <a:spcPts val="900"/>
              </a:lnSpc>
            </a:pPr>
            <a:endParaRPr lang="en-US" sz="1300" b="1">
              <a:solidFill>
                <a:schemeClr val="tx1"/>
              </a:solidFill>
            </a:endParaRPr>
          </a:p>
        </p:txBody>
      </p:sp>
      <p:pic>
        <p:nvPicPr>
          <p:cNvPr id="6" name="Picture 5">
            <a:extLst>
              <a:ext uri="{FF2B5EF4-FFF2-40B4-BE49-F238E27FC236}">
                <a16:creationId xmlns:a16="http://schemas.microsoft.com/office/drawing/2014/main" id="{17AD5A8C-FC13-4EA7-A25A-6DDF29D7C28F}"/>
              </a:ext>
            </a:extLst>
          </p:cNvPr>
          <p:cNvPicPr>
            <a:picLocks noChangeAspect="1"/>
          </p:cNvPicPr>
          <p:nvPr userDrawn="1"/>
        </p:nvPicPr>
        <p:blipFill>
          <a:blip r:embed="rId2"/>
          <a:stretch>
            <a:fillRect/>
          </a:stretch>
        </p:blipFill>
        <p:spPr>
          <a:xfrm>
            <a:off x="3722367" y="451165"/>
            <a:ext cx="5116785" cy="5461819"/>
          </a:xfrm>
          <a:prstGeom prst="rect">
            <a:avLst/>
          </a:prstGeom>
        </p:spPr>
      </p:pic>
    </p:spTree>
    <p:extLst>
      <p:ext uri="{BB962C8B-B14F-4D97-AF65-F5344CB8AC3E}">
        <p14:creationId xmlns:p14="http://schemas.microsoft.com/office/powerpoint/2010/main" val="1882722224"/>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a:p>
        </p:txBody>
      </p:sp>
      <p:sp>
        <p:nvSpPr>
          <p:cNvPr id="6" name="Holder 6"/>
          <p:cNvSpPr>
            <a:spLocks noGrp="1"/>
          </p:cNvSpPr>
          <p:nvPr>
            <p:ph type="sldNum" sz="quarter" idx="7"/>
          </p:nvPr>
        </p:nvSpPr>
        <p:spPr/>
        <p:txBody>
          <a:bodyPr lIns="0" tIns="0" rIns="0" bIns="0"/>
          <a:lstStyle>
            <a:lvl1pPr>
              <a:defRPr sz="800" b="0" i="0">
                <a:solidFill>
                  <a:srgbClr val="ADADAD"/>
                </a:solidFill>
                <a:latin typeface="Open Sans"/>
                <a:cs typeface="Open Sans"/>
              </a:defRPr>
            </a:lvl1pPr>
          </a:lstStyle>
          <a:p>
            <a:pPr marL="25400">
              <a:lnSpc>
                <a:spcPct val="100000"/>
              </a:lnSpc>
              <a:spcBef>
                <a:spcPts val="160"/>
              </a:spcBef>
            </a:pPr>
            <a:fld id="{81D60167-4931-47E6-BA6A-407CBD079E47}" type="slidenum">
              <a:rPr dirty="0"/>
              <a:t>‹#›</a:t>
            </a:fld>
            <a:r>
              <a:t> | Copyright </a:t>
            </a:r>
            <a:r>
              <a:rPr spc="5"/>
              <a:t>© </a:t>
            </a:r>
            <a:r>
              <a:rPr spc="-5"/>
              <a:t>2017 </a:t>
            </a:r>
            <a:r>
              <a:t>Deloitte Development LLC. </a:t>
            </a:r>
            <a:r>
              <a:rPr spc="-5"/>
              <a:t>All </a:t>
            </a:r>
            <a:r>
              <a:t>rights</a:t>
            </a:r>
            <a:r>
              <a:rPr spc="-40"/>
              <a:t> </a:t>
            </a:r>
            <a:r>
              <a:t>reserved.</a:t>
            </a:r>
          </a:p>
        </p:txBody>
      </p:sp>
    </p:spTree>
    <p:extLst>
      <p:ext uri="{BB962C8B-B14F-4D97-AF65-F5344CB8AC3E}">
        <p14:creationId xmlns:p14="http://schemas.microsoft.com/office/powerpoint/2010/main" val="1851332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240270"/>
            <a:ext cx="11094171" cy="858108"/>
          </a:xfrm>
        </p:spPr>
        <p:txBody>
          <a:bodyPr/>
          <a:lstStyle/>
          <a:p>
            <a:r>
              <a:rPr lang="en-US"/>
              <a:t>Click to edit Master title style</a:t>
            </a:r>
          </a:p>
        </p:txBody>
      </p:sp>
      <p:sp>
        <p:nvSpPr>
          <p:cNvPr id="3" name="Content Placeholder 2"/>
          <p:cNvSpPr>
            <a:spLocks noGrp="1"/>
          </p:cNvSpPr>
          <p:nvPr>
            <p:ph sz="half" idx="1"/>
          </p:nvPr>
        </p:nvSpPr>
        <p:spPr>
          <a:xfrm>
            <a:off x="548640" y="1331626"/>
            <a:ext cx="5384800" cy="4912003"/>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58011" y="1331626"/>
            <a:ext cx="5384800" cy="4912003"/>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3988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810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CaseCode">
            <a:extLst>
              <a:ext uri="{FF2B5EF4-FFF2-40B4-BE49-F238E27FC236}">
                <a16:creationId xmlns:a16="http://schemas.microsoft.com/office/drawing/2014/main" id="{93823792-EE26-4CDD-972F-220A04CD6C04}"/>
              </a:ext>
            </a:extLst>
          </p:cNvPr>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SAP BTP | Overview of BTP Capabilities &amp; Use Cases</a:t>
            </a:r>
          </a:p>
        </p:txBody>
      </p:sp>
      <p:sp>
        <p:nvSpPr>
          <p:cNvPr id="8" name="Copyright">
            <a:extLst>
              <a:ext uri="{FF2B5EF4-FFF2-40B4-BE49-F238E27FC236}">
                <a16:creationId xmlns:a16="http://schemas.microsoft.com/office/drawing/2014/main" id="{ABE9EAAF-3637-4DBD-97CC-9D801D594A84}"/>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2019 Deloitte Development LLC. All rights reserved.</a:t>
            </a:r>
          </a:p>
        </p:txBody>
      </p:sp>
      <p:sp>
        <p:nvSpPr>
          <p:cNvPr id="9" name="TextBox 8">
            <a:extLst>
              <a:ext uri="{FF2B5EF4-FFF2-40B4-BE49-F238E27FC236}">
                <a16:creationId xmlns:a16="http://schemas.microsoft.com/office/drawing/2014/main" id="{DB9365AE-2970-4F25-A997-BF6CFABBA94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10457412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CaseCode">
            <a:extLst>
              <a:ext uri="{FF2B5EF4-FFF2-40B4-BE49-F238E27FC236}">
                <a16:creationId xmlns:a16="http://schemas.microsoft.com/office/drawing/2014/main" id="{3F44FF44-C602-481C-AB45-01E8C7641773}"/>
              </a:ext>
            </a:extLst>
          </p:cNvPr>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SAP BTP | Overview of BTP Capabilities &amp; Use Cases</a:t>
            </a:r>
          </a:p>
        </p:txBody>
      </p:sp>
      <p:sp>
        <p:nvSpPr>
          <p:cNvPr id="8" name="Copyright">
            <a:extLst>
              <a:ext uri="{FF2B5EF4-FFF2-40B4-BE49-F238E27FC236}">
                <a16:creationId xmlns:a16="http://schemas.microsoft.com/office/drawing/2014/main" id="{1A45E768-6B1E-4968-BBCE-03E8ABE5493F}"/>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2019 Deloitte Development LLC. All rights reserved.</a:t>
            </a:r>
          </a:p>
        </p:txBody>
      </p:sp>
      <p:sp>
        <p:nvSpPr>
          <p:cNvPr id="9" name="TextBox 8">
            <a:extLst>
              <a:ext uri="{FF2B5EF4-FFF2-40B4-BE49-F238E27FC236}">
                <a16:creationId xmlns:a16="http://schemas.microsoft.com/office/drawing/2014/main" id="{00427AA6-2805-4D45-8C22-C52EB3443F54}"/>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764826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10" name="CaseCode">
            <a:extLst>
              <a:ext uri="{FF2B5EF4-FFF2-40B4-BE49-F238E27FC236}">
                <a16:creationId xmlns:a16="http://schemas.microsoft.com/office/drawing/2014/main" id="{D6C60C41-80C5-4AD8-9F29-FD85E6D4C19C}"/>
              </a:ext>
            </a:extLst>
          </p:cNvPr>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SAP BTP | Overview of BTP Capabilities &amp; Use Cases</a:t>
            </a:r>
          </a:p>
        </p:txBody>
      </p:sp>
      <p:sp>
        <p:nvSpPr>
          <p:cNvPr id="11" name="Copyright">
            <a:extLst>
              <a:ext uri="{FF2B5EF4-FFF2-40B4-BE49-F238E27FC236}">
                <a16:creationId xmlns:a16="http://schemas.microsoft.com/office/drawing/2014/main" id="{613A5341-684B-4EA3-8645-F86A6932914E}"/>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2019 Deloitte Development LLC. All rights reserved.</a:t>
            </a:r>
          </a:p>
        </p:txBody>
      </p:sp>
      <p:sp>
        <p:nvSpPr>
          <p:cNvPr id="12" name="TextBox 11">
            <a:extLst>
              <a:ext uri="{FF2B5EF4-FFF2-40B4-BE49-F238E27FC236}">
                <a16:creationId xmlns:a16="http://schemas.microsoft.com/office/drawing/2014/main" id="{C477575C-C40C-4032-B0DB-EF510C909D7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65402145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CaseCode">
            <a:extLst>
              <a:ext uri="{FF2B5EF4-FFF2-40B4-BE49-F238E27FC236}">
                <a16:creationId xmlns:a16="http://schemas.microsoft.com/office/drawing/2014/main" id="{3C64501B-D85D-4B85-ABA7-D68ECF8B73C7}"/>
              </a:ext>
            </a:extLst>
          </p:cNvPr>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SAP BTP | Overview of BTP Capabilities &amp; Use Cases</a:t>
            </a:r>
          </a:p>
        </p:txBody>
      </p:sp>
      <p:sp>
        <p:nvSpPr>
          <p:cNvPr id="8" name="Copyright">
            <a:extLst>
              <a:ext uri="{FF2B5EF4-FFF2-40B4-BE49-F238E27FC236}">
                <a16:creationId xmlns:a16="http://schemas.microsoft.com/office/drawing/2014/main" id="{E0551EEA-624A-4296-AD75-4BD6C8D14CF9}"/>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2019 Deloitte Development LLC. All rights reserved.</a:t>
            </a:r>
          </a:p>
        </p:txBody>
      </p:sp>
      <p:sp>
        <p:nvSpPr>
          <p:cNvPr id="9" name="TextBox 8">
            <a:extLst>
              <a:ext uri="{FF2B5EF4-FFF2-40B4-BE49-F238E27FC236}">
                <a16:creationId xmlns:a16="http://schemas.microsoft.com/office/drawing/2014/main" id="{9B09C971-19FA-4D4C-A588-010A8861B9DB}"/>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27237144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CaseCode">
            <a:extLst>
              <a:ext uri="{FF2B5EF4-FFF2-40B4-BE49-F238E27FC236}">
                <a16:creationId xmlns:a16="http://schemas.microsoft.com/office/drawing/2014/main" id="{1558CCC8-C369-4C81-A41A-5E09DEB241AA}"/>
              </a:ext>
            </a:extLst>
          </p:cNvPr>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SAP Side by Side &amp; In-App Extensibility</a:t>
            </a:r>
          </a:p>
          <a:p>
            <a:pPr marL="0" indent="0" algn="r">
              <a:spcBef>
                <a:spcPts val="0"/>
              </a:spcBef>
              <a:buSzPct val="100000"/>
              <a:buFont typeface="Arial"/>
              <a:buNone/>
            </a:pPr>
            <a:endParaRPr lang="en-US" sz="650" noProof="0" dirty="0">
              <a:solidFill>
                <a:schemeClr val="bg1"/>
              </a:solidFill>
            </a:endParaRPr>
          </a:p>
        </p:txBody>
      </p:sp>
      <p:sp>
        <p:nvSpPr>
          <p:cNvPr id="8" name="Copyright">
            <a:extLst>
              <a:ext uri="{FF2B5EF4-FFF2-40B4-BE49-F238E27FC236}">
                <a16:creationId xmlns:a16="http://schemas.microsoft.com/office/drawing/2014/main" id="{2A717A35-16B8-4C69-9FC9-C491F8F47997}"/>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bg1"/>
                </a:solidFill>
                <a:latin typeface="+mn-lt"/>
              </a:rPr>
              <a:t>Copyright © 2022 Deloitte Development LLC. All rights reserved.</a:t>
            </a:r>
          </a:p>
        </p:txBody>
      </p:sp>
      <p:sp>
        <p:nvSpPr>
          <p:cNvPr id="9" name="TextBox 8">
            <a:extLst>
              <a:ext uri="{FF2B5EF4-FFF2-40B4-BE49-F238E27FC236}">
                <a16:creationId xmlns:a16="http://schemas.microsoft.com/office/drawing/2014/main" id="{D6952D5D-FD02-4F41-B2C9-74CDCEDF85C6}"/>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3697899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7"/>
            </p:custDataLst>
            <p:extLst>
              <p:ext uri="{D42A27DB-BD31-4B8C-83A1-F6EECF244321}">
                <p14:modId xmlns:p14="http://schemas.microsoft.com/office/powerpoint/2010/main" val="1616855049"/>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8" imgW="270" imgH="270" progId="TCLayout.ActiveDocument.1">
                  <p:embed/>
                </p:oleObj>
              </mc:Choice>
              <mc:Fallback>
                <p:oleObj name="think-cell Slide" r:id="rId48" imgW="270" imgH="270" progId="TCLayout.ActiveDocument.1">
                  <p:embed/>
                  <p:pic>
                    <p:nvPicPr>
                      <p:cNvPr id="4" name="Object 3" hidden="1"/>
                      <p:cNvPicPr/>
                      <p:nvPr/>
                    </p:nvPicPr>
                    <p:blipFill>
                      <a:blip r:embed="rId49"/>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tx1"/>
                </a:solidFill>
              </a:rPr>
              <a:t>SAP Side by Side &amp; In-App Extensibility</a:t>
            </a:r>
          </a:p>
          <a:p>
            <a:pPr marL="0" indent="0" algn="r">
              <a:spcBef>
                <a:spcPts val="0"/>
              </a:spcBef>
              <a:buSzPct val="100000"/>
              <a:buFont typeface="Arial"/>
              <a:buNone/>
            </a:pPr>
            <a:endParaRPr lang="en-US" sz="650" noProof="0" dirty="0">
              <a:solidFill>
                <a:schemeClr val="tx1"/>
              </a:solidFill>
            </a:endParaRPr>
          </a:p>
        </p:txBody>
      </p:sp>
      <p:sp>
        <p:nvSpPr>
          <p:cNvPr id="11" name="Copyright"/>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dirty="0">
                <a:solidFill>
                  <a:schemeClr val="tx1"/>
                </a:solidFill>
                <a:latin typeface="+mn-lt"/>
              </a:rPr>
              <a:t>Copyright © 2022 Deloitte Development LLC. All rights reserved.</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55" r:id="rId3"/>
    <p:sldLayoutId id="2147483756" r:id="rId4"/>
    <p:sldLayoutId id="2147483703" r:id="rId5"/>
    <p:sldLayoutId id="2147483704" r:id="rId6"/>
    <p:sldLayoutId id="2147483705" r:id="rId7"/>
    <p:sldLayoutId id="2147483706" r:id="rId8"/>
    <p:sldLayoutId id="2147483707" r:id="rId9"/>
    <p:sldLayoutId id="2147483713" r:id="rId10"/>
    <p:sldLayoutId id="2147483708" r:id="rId11"/>
    <p:sldLayoutId id="2147483710" r:id="rId12"/>
    <p:sldLayoutId id="2147483754" r:id="rId13"/>
    <p:sldLayoutId id="2147483711" r:id="rId14"/>
    <p:sldLayoutId id="2147483753" r:id="rId15"/>
    <p:sldLayoutId id="2147483679" r:id="rId16"/>
    <p:sldLayoutId id="2147483712" r:id="rId17"/>
    <p:sldLayoutId id="2147483678" r:id="rId18"/>
    <p:sldLayoutId id="2147483681" r:id="rId19"/>
    <p:sldLayoutId id="2147483735" r:id="rId20"/>
    <p:sldLayoutId id="2147483699" r:id="rId21"/>
    <p:sldLayoutId id="2147483714" r:id="rId22"/>
    <p:sldLayoutId id="2147483697" r:id="rId23"/>
    <p:sldLayoutId id="2147483718" r:id="rId24"/>
    <p:sldLayoutId id="2147483715" r:id="rId25"/>
    <p:sldLayoutId id="2147483716" r:id="rId26"/>
    <p:sldLayoutId id="2147483717" r:id="rId27"/>
    <p:sldLayoutId id="2147483728" r:id="rId28"/>
    <p:sldLayoutId id="2147483720" r:id="rId29"/>
    <p:sldLayoutId id="2147483721" r:id="rId30"/>
    <p:sldLayoutId id="2147483722" r:id="rId31"/>
    <p:sldLayoutId id="2147483695" r:id="rId32"/>
    <p:sldLayoutId id="2147483751" r:id="rId33"/>
    <p:sldLayoutId id="2147483724" r:id="rId34"/>
    <p:sldLayoutId id="2147483725" r:id="rId35"/>
    <p:sldLayoutId id="2147483726" r:id="rId36"/>
    <p:sldLayoutId id="2147483727" r:id="rId37"/>
    <p:sldLayoutId id="2147483698" r:id="rId38"/>
    <p:sldLayoutId id="2147483752" r:id="rId39"/>
    <p:sldLayoutId id="2147483696" r:id="rId40"/>
    <p:sldLayoutId id="2147483750" r:id="rId41"/>
    <p:sldLayoutId id="2147483757" r:id="rId42"/>
    <p:sldLayoutId id="2147483759" r:id="rId43"/>
    <p:sldLayoutId id="2147483760" r:id="rId44"/>
    <p:sldLayoutId id="2147483761" r:id="rId45"/>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9.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9.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39.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27.svg"/><Relationship Id="rId2" Type="http://schemas.openxmlformats.org/officeDocument/2006/relationships/image" Target="../media/image40.png"/><Relationship Id="rId1" Type="http://schemas.openxmlformats.org/officeDocument/2006/relationships/slideLayout" Target="../slideLayouts/slideLayout39.xml"/><Relationship Id="rId6" Type="http://schemas.openxmlformats.org/officeDocument/2006/relationships/image" Target="../media/image26.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27.svg"/><Relationship Id="rId2" Type="http://schemas.openxmlformats.org/officeDocument/2006/relationships/image" Target="../media/image45.png"/><Relationship Id="rId1" Type="http://schemas.openxmlformats.org/officeDocument/2006/relationships/slideLayout" Target="../slideLayouts/slideLayout39.xml"/><Relationship Id="rId6" Type="http://schemas.openxmlformats.org/officeDocument/2006/relationships/image" Target="../media/image26.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9.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blogs.sap.com/2016/09/12/s4hana-extensibility-use-case-overview/" TargetMode="Externa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hyperlink" Target="http://www.deloitte.com/about" TargetMode="Externa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8" Type="http://schemas.openxmlformats.org/officeDocument/2006/relationships/hyperlink" Target="https://events.sapteched.com/widget/sap/sapteched2020/Catalog/session/1602555756505001uilP" TargetMode="External"/><Relationship Id="rId13" Type="http://schemas.openxmlformats.org/officeDocument/2006/relationships/package" Target="../embeddings/Microsoft_Word_Document1.docx"/><Relationship Id="rId3" Type="http://schemas.openxmlformats.org/officeDocument/2006/relationships/hyperlink" Target="https://www.sap.com/documents/2018/05/606d1ee8-037d-0010-87a3-c30de2ffd8ff.html" TargetMode="External"/><Relationship Id="rId7" Type="http://schemas.openxmlformats.org/officeDocument/2006/relationships/hyperlink" Target="https://blogs.sap.com/2018/02/09/sap-s4hana-cloud-side-by-side-extensibility/" TargetMode="External"/><Relationship Id="rId12" Type="http://schemas.openxmlformats.org/officeDocument/2006/relationships/image" Target="../media/image75.wmf"/><Relationship Id="rId2" Type="http://schemas.openxmlformats.org/officeDocument/2006/relationships/hyperlink" Target="https://extensibilityexplorer.cfapps.eu10.hana.ondemand.com/ExtensibilityExplorer/" TargetMode="External"/><Relationship Id="rId1" Type="http://schemas.openxmlformats.org/officeDocument/2006/relationships/slideLayout" Target="../slideLayouts/slideLayout39.xml"/><Relationship Id="rId6" Type="http://schemas.openxmlformats.org/officeDocument/2006/relationships/hyperlink" Target="http://www.sapspot.com/s-4hana-in-app-extensibility-end-of-classical-extensions/" TargetMode="External"/><Relationship Id="rId11" Type="http://schemas.openxmlformats.org/officeDocument/2006/relationships/package" Target="../embeddings/Microsoft_Word_Document.docx"/><Relationship Id="rId5" Type="http://schemas.openxmlformats.org/officeDocument/2006/relationships/hyperlink" Target="https://blogs.sap.com/2019/03/20/extending-customer-master-app-in-app-extensibility/" TargetMode="External"/><Relationship Id="rId10" Type="http://schemas.openxmlformats.org/officeDocument/2006/relationships/hyperlink" Target="https://blogs.sap.com/2019/07/25/sap-s4hana-extensibility-a-learning-journey/" TargetMode="External"/><Relationship Id="rId4" Type="http://schemas.openxmlformats.org/officeDocument/2006/relationships/hyperlink" Target="https://blogs.sap.com/2020/03/05/s-4hana-in-app-extensibility-end-of-classical-extensions/" TargetMode="External"/><Relationship Id="rId9" Type="http://schemas.openxmlformats.org/officeDocument/2006/relationships/hyperlink" Target="https://developers.sap.com/group.abap-extensibiliy-cbo-cce-ccl.html" TargetMode="External"/><Relationship Id="rId14" Type="http://schemas.openxmlformats.org/officeDocument/2006/relationships/image" Target="../media/image76.w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A40E202-D37F-4FA8-82FB-20DA95C2575A}"/>
              </a:ext>
            </a:extLst>
          </p:cNvPr>
          <p:cNvSpPr>
            <a:spLocks noGrp="1"/>
          </p:cNvSpPr>
          <p:nvPr>
            <p:ph type="subTitle" idx="1"/>
          </p:nvPr>
        </p:nvSpPr>
        <p:spPr>
          <a:xfrm>
            <a:off x="476368" y="4522574"/>
            <a:ext cx="5592011" cy="1157416"/>
          </a:xfrm>
        </p:spPr>
        <p:txBody>
          <a:bodyPr/>
          <a:lstStyle/>
          <a:p>
            <a:r>
              <a:rPr lang="en-US" sz="2800" dirty="0"/>
              <a:t>Side by Side &amp;</a:t>
            </a:r>
            <a:br>
              <a:rPr lang="en-US" sz="2800" dirty="0"/>
            </a:br>
            <a:r>
              <a:rPr lang="en-US" sz="2800" dirty="0"/>
              <a:t>In App Extensibility</a:t>
            </a:r>
          </a:p>
          <a:p>
            <a:pPr lvl="1"/>
            <a:r>
              <a:rPr lang="en-US" dirty="0"/>
              <a:t>Training Deck</a:t>
            </a:r>
          </a:p>
        </p:txBody>
      </p:sp>
      <p:sp>
        <p:nvSpPr>
          <p:cNvPr id="12" name="Text Placeholder 4"/>
          <p:cNvSpPr>
            <a:spLocks noGrp="1"/>
          </p:cNvSpPr>
          <p:nvPr>
            <p:ph type="body" sz="quarter" idx="10"/>
          </p:nvPr>
        </p:nvSpPr>
        <p:spPr/>
        <p:txBody>
          <a:bodyPr/>
          <a:lstStyle/>
          <a:p>
            <a:r>
              <a:rPr lang="en-US" noProof="0"/>
              <a:t>Deloitte Consulting LLP</a:t>
            </a:r>
          </a:p>
        </p:txBody>
      </p:sp>
      <p:pic>
        <p:nvPicPr>
          <p:cNvPr id="9" name="Picture Placeholder 8">
            <a:extLst>
              <a:ext uri="{FF2B5EF4-FFF2-40B4-BE49-F238E27FC236}">
                <a16:creationId xmlns:a16="http://schemas.microsoft.com/office/drawing/2014/main" id="{35C13028-3154-401C-868E-0725508DBD0D}"/>
              </a:ext>
            </a:extLst>
          </p:cNvPr>
          <p:cNvPicPr>
            <a:picLocks noGrp="1" noChangeAspect="1"/>
          </p:cNvPicPr>
          <p:nvPr>
            <p:ph type="pic" sz="quarter" idx="11"/>
          </p:nvPr>
        </p:nvPicPr>
        <p:blipFill rotWithShape="1">
          <a:blip r:embed="rId3"/>
          <a:srcRect l="-12641" t="-8657" r="-12641" b="-8657"/>
          <a:stretch/>
        </p:blipFill>
        <p:spPr>
          <a:xfrm>
            <a:off x="3367211" y="729000"/>
            <a:ext cx="5400000" cy="5400000"/>
          </a:xfrm>
        </p:spPr>
      </p:pic>
    </p:spTree>
    <p:extLst>
      <p:ext uri="{BB962C8B-B14F-4D97-AF65-F5344CB8AC3E}">
        <p14:creationId xmlns:p14="http://schemas.microsoft.com/office/powerpoint/2010/main" val="2839370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4D5B8FF-0CA0-4125-90A9-801544AACE02}"/>
              </a:ext>
            </a:extLst>
          </p:cNvPr>
          <p:cNvGraphicFramePr>
            <a:graphicFrameLocks noGrp="1"/>
          </p:cNvGraphicFramePr>
          <p:nvPr/>
        </p:nvGraphicFramePr>
        <p:xfrm>
          <a:off x="469900" y="424351"/>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dirty="0"/>
                        <a:t>Side by Side Extensibility : Use case Diagram</a:t>
                      </a:r>
                      <a:endParaRPr lang="en-US" b="0" dirty="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pic>
        <p:nvPicPr>
          <p:cNvPr id="1026" name="Picture 2">
            <a:extLst>
              <a:ext uri="{FF2B5EF4-FFF2-40B4-BE49-F238E27FC236}">
                <a16:creationId xmlns:a16="http://schemas.microsoft.com/office/drawing/2014/main" id="{77689B28-C645-4DF6-AB39-6CA959399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015" y="1056323"/>
            <a:ext cx="870585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4944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AC4E-E222-4330-AAA5-F064F7A5A6B4}"/>
              </a:ext>
            </a:extLst>
          </p:cNvPr>
          <p:cNvSpPr>
            <a:spLocks noGrp="1"/>
          </p:cNvSpPr>
          <p:nvPr>
            <p:ph type="title"/>
          </p:nvPr>
        </p:nvSpPr>
        <p:spPr/>
        <p:txBody>
          <a:bodyPr/>
          <a:lstStyle/>
          <a:p>
            <a:r>
              <a:rPr lang="en-US" b="1" dirty="0"/>
              <a:t>UI Adaptation(SAPUI5 Flexibility)</a:t>
            </a:r>
          </a:p>
        </p:txBody>
      </p:sp>
      <p:sp>
        <p:nvSpPr>
          <p:cNvPr id="9" name="Text Placeholder 2">
            <a:extLst>
              <a:ext uri="{FF2B5EF4-FFF2-40B4-BE49-F238E27FC236}">
                <a16:creationId xmlns:a16="http://schemas.microsoft.com/office/drawing/2014/main" id="{92A2C7AF-A782-4407-9129-81013C92EE93}"/>
              </a:ext>
            </a:extLst>
          </p:cNvPr>
          <p:cNvSpPr txBox="1">
            <a:spLocks/>
          </p:cNvSpPr>
          <p:nvPr/>
        </p:nvSpPr>
        <p:spPr>
          <a:xfrm>
            <a:off x="469899" y="1386964"/>
            <a:ext cx="11252197" cy="2792605"/>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285750" indent="-285750">
              <a:spcAft>
                <a:spcPts val="0"/>
              </a:spcAft>
              <a:buFont typeface="Arial" panose="020B0604020202020204" pitchFamily="34" charset="0"/>
              <a:buChar char="•"/>
            </a:pPr>
            <a:r>
              <a:rPr lang="en-US" sz="1400" dirty="0"/>
              <a:t>UI Adaptation: </a:t>
            </a:r>
          </a:p>
          <a:p>
            <a:pPr marL="895335" lvl="1" indent="-285750">
              <a:spcAft>
                <a:spcPts val="0"/>
              </a:spcAft>
            </a:pPr>
            <a:r>
              <a:rPr lang="en-US" sz="1400" dirty="0"/>
              <a:t>Adjustment done on UI of standard delivered apps</a:t>
            </a:r>
          </a:p>
          <a:p>
            <a:pPr marL="895335" lvl="1" indent="-285750">
              <a:spcAft>
                <a:spcPts val="0"/>
              </a:spcAft>
            </a:pPr>
            <a:r>
              <a:rPr lang="en-US" sz="1400" dirty="0"/>
              <a:t>Can be enabled for Custom Fiori Apps</a:t>
            </a:r>
          </a:p>
          <a:p>
            <a:pPr marL="895335" lvl="1" indent="-285750">
              <a:spcAft>
                <a:spcPts val="0"/>
              </a:spcAft>
            </a:pPr>
            <a:endParaRPr lang="en-US" sz="1400" dirty="0"/>
          </a:p>
          <a:p>
            <a:pPr marL="285750" indent="-285750">
              <a:spcAft>
                <a:spcPts val="0"/>
              </a:spcAft>
              <a:buFont typeface="Arial" panose="020B0604020202020204" pitchFamily="34" charset="0"/>
              <a:buChar char="•"/>
            </a:pPr>
            <a:r>
              <a:rPr lang="en-US" sz="1400" dirty="0"/>
              <a:t>UI Adaptation Types:</a:t>
            </a:r>
          </a:p>
          <a:p>
            <a:pPr marL="895335" lvl="1" indent="-285750">
              <a:spcAft>
                <a:spcPts val="0"/>
              </a:spcAft>
            </a:pPr>
            <a:r>
              <a:rPr lang="en-US" sz="1400" dirty="0"/>
              <a:t>Personalization - User specific ( End User)</a:t>
            </a:r>
          </a:p>
          <a:p>
            <a:pPr marL="895335" lvl="1" indent="-285750">
              <a:spcAft>
                <a:spcPts val="0"/>
              </a:spcAft>
            </a:pPr>
            <a:r>
              <a:rPr lang="en-US" sz="1400" dirty="0"/>
              <a:t>UI Adaptation at Runtime - Global (Key User)</a:t>
            </a:r>
          </a:p>
          <a:p>
            <a:pPr marL="895335" lvl="1" indent="-285750">
              <a:spcAft>
                <a:spcPts val="0"/>
              </a:spcAft>
            </a:pPr>
            <a:endParaRPr lang="en-US" sz="1400" dirty="0"/>
          </a:p>
          <a:p>
            <a:pPr marL="285750" lvl="0" indent="-285750">
              <a:spcAft>
                <a:spcPts val="0"/>
              </a:spcAft>
              <a:buFont typeface="Arial" panose="020B0604020202020204" pitchFamily="34" charset="0"/>
              <a:buChar char="•"/>
            </a:pPr>
            <a:r>
              <a:rPr lang="en-US" sz="1400" dirty="0"/>
              <a:t>Personalization includes </a:t>
            </a:r>
          </a:p>
          <a:p>
            <a:pPr marL="895335" lvl="1" indent="-285750">
              <a:spcAft>
                <a:spcPts val="0"/>
              </a:spcAft>
            </a:pPr>
            <a:r>
              <a:rPr lang="en-US" sz="1400" dirty="0"/>
              <a:t>Adding/removing filters</a:t>
            </a:r>
          </a:p>
          <a:p>
            <a:pPr marL="895335" lvl="1" indent="-285750">
              <a:spcAft>
                <a:spcPts val="0"/>
              </a:spcAft>
            </a:pPr>
            <a:r>
              <a:rPr lang="en-US" sz="1400" dirty="0"/>
              <a:t>Adding/removing fields from the output</a:t>
            </a:r>
          </a:p>
          <a:p>
            <a:pPr marL="895335" lvl="1" indent="-285750">
              <a:spcAft>
                <a:spcPts val="0"/>
              </a:spcAft>
            </a:pPr>
            <a:r>
              <a:rPr lang="en-US" sz="1400" dirty="0"/>
              <a:t>Changing order of fields in output</a:t>
            </a:r>
          </a:p>
          <a:p>
            <a:pPr marL="285750" lvl="0" indent="-285750">
              <a:spcAft>
                <a:spcPts val="0"/>
              </a:spcAft>
              <a:buFont typeface="Arial" panose="020B0604020202020204" pitchFamily="34" charset="0"/>
              <a:buChar char="•"/>
            </a:pPr>
            <a:r>
              <a:rPr lang="en-US" sz="1400" dirty="0"/>
              <a:t>UI Adaptation at Runtime includes </a:t>
            </a:r>
          </a:p>
          <a:p>
            <a:pPr marL="895335" lvl="1" indent="-285750">
              <a:spcAft>
                <a:spcPts val="0"/>
              </a:spcAft>
            </a:pPr>
            <a:r>
              <a:rPr lang="en-US" sz="1400" dirty="0"/>
              <a:t>Adding/removing buttons</a:t>
            </a:r>
          </a:p>
          <a:p>
            <a:pPr marL="895335" lvl="1" indent="-285750">
              <a:spcAft>
                <a:spcPts val="0"/>
              </a:spcAft>
            </a:pPr>
            <a:r>
              <a:rPr lang="en-US" sz="1400" dirty="0"/>
              <a:t>Adding/removing fields</a:t>
            </a:r>
          </a:p>
          <a:p>
            <a:pPr marL="895335" lvl="1" indent="-285750">
              <a:spcAft>
                <a:spcPts val="0"/>
              </a:spcAft>
            </a:pPr>
            <a:r>
              <a:rPr lang="en-US" sz="1400" dirty="0"/>
              <a:t>Renaming labels</a:t>
            </a:r>
          </a:p>
        </p:txBody>
      </p:sp>
      <p:graphicFrame>
        <p:nvGraphicFramePr>
          <p:cNvPr id="13" name="Table 6">
            <a:extLst>
              <a:ext uri="{FF2B5EF4-FFF2-40B4-BE49-F238E27FC236}">
                <a16:creationId xmlns:a16="http://schemas.microsoft.com/office/drawing/2014/main" id="{D2CC2B91-AA19-4950-A8C2-2E91F212CDB8}"/>
              </a:ext>
            </a:extLst>
          </p:cNvPr>
          <p:cNvGraphicFramePr>
            <a:graphicFrameLocks noGrp="1"/>
          </p:cNvGraphicFramePr>
          <p:nvPr>
            <p:extLst>
              <p:ext uri="{D42A27DB-BD31-4B8C-83A1-F6EECF244321}">
                <p14:modId xmlns:p14="http://schemas.microsoft.com/office/powerpoint/2010/main" val="2234049705"/>
              </p:ext>
            </p:extLst>
          </p:nvPr>
        </p:nvGraphicFramePr>
        <p:xfrm>
          <a:off x="469898" y="5168058"/>
          <a:ext cx="11252199" cy="1287356"/>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218108">
                <a:tc>
                  <a:txBody>
                    <a:bodyPr/>
                    <a:lstStyle/>
                    <a:p>
                      <a:r>
                        <a:rPr lang="en-US" sz="1600" b="0" dirty="0"/>
                        <a:t>Key Considerations</a:t>
                      </a:r>
                    </a:p>
                  </a:txBody>
                  <a:tcPr anchor="ctr">
                    <a:solidFill>
                      <a:schemeClr val="tx1">
                        <a:lumMod val="75000"/>
                        <a:lumOff val="25000"/>
                      </a:schemeClr>
                    </a:solidFill>
                  </a:tcPr>
                </a:tc>
                <a:extLst>
                  <a:ext uri="{0D108BD9-81ED-4DB2-BD59-A6C34878D82A}">
                    <a16:rowId xmlns:a16="http://schemas.microsoft.com/office/drawing/2014/main" val="3961254890"/>
                  </a:ext>
                </a:extLst>
              </a:tr>
              <a:tr h="952076">
                <a:tc>
                  <a:txBody>
                    <a:bodyPr/>
                    <a:lstStyle/>
                    <a:p>
                      <a:pPr marL="285750" indent="-285750">
                        <a:buFont typeface="Arial" panose="020B0604020202020204" pitchFamily="34" charset="0"/>
                        <a:buChar char="•"/>
                      </a:pPr>
                      <a:r>
                        <a:rPr lang="en-US" sz="1400" dirty="0"/>
                        <a:t>User must have authorization role SAP_UI_FLEX_KEY_USER assigned and Catalog </a:t>
                      </a:r>
                      <a:r>
                        <a:rPr lang="en-US" sz="1400" kern="1200" dirty="0">
                          <a:solidFill>
                            <a:schemeClr val="dk1"/>
                          </a:solidFill>
                          <a:latin typeface="+mn-lt"/>
                          <a:ea typeface="+mn-ea"/>
                          <a:cs typeface="+mn-cs"/>
                        </a:rPr>
                        <a:t>/UIF/SAP_RTA_PLUGIN(Note-</a:t>
                      </a:r>
                      <a:r>
                        <a:rPr lang="en-US" sz="1100" kern="1200" dirty="0">
                          <a:solidFill>
                            <a:schemeClr val="dk1"/>
                          </a:solidFill>
                          <a:latin typeface="+mn-lt"/>
                          <a:ea typeface="+mn-ea"/>
                          <a:cs typeface="+mn-cs"/>
                        </a:rPr>
                        <a:t>2584385</a:t>
                      </a:r>
                      <a:r>
                        <a:rPr lang="en-US" sz="1400" kern="1200" dirty="0">
                          <a:solidFill>
                            <a:schemeClr val="dk1"/>
                          </a:solidFill>
                          <a:latin typeface="+mn-lt"/>
                          <a:ea typeface="+mn-ea"/>
                          <a:cs typeface="+mn-cs"/>
                        </a:rPr>
                        <a:t>)</a:t>
                      </a:r>
                    </a:p>
                    <a:p>
                      <a:pPr marL="285750" indent="-285750">
                        <a:buFont typeface="Arial" panose="020B0604020202020204" pitchFamily="34" charset="0"/>
                        <a:buChar char="•"/>
                      </a:pPr>
                      <a:r>
                        <a:rPr lang="en-US" sz="1400" dirty="0"/>
                        <a:t>Done via ‘Adapt UI’ option (available in user settings ).</a:t>
                      </a:r>
                    </a:p>
                    <a:p>
                      <a:pPr marL="285750" indent="-285750">
                        <a:buFont typeface="Arial" panose="020B0604020202020204" pitchFamily="34" charset="0"/>
                        <a:buChar char="•"/>
                      </a:pPr>
                      <a:r>
                        <a:rPr lang="en-US" sz="1400" dirty="0"/>
                        <a:t>Only Apps supporting RTA (Run Time Adaptation) can be changed.</a:t>
                      </a:r>
                    </a:p>
                  </a:txBody>
                  <a:tcPr>
                    <a:noFill/>
                  </a:tcPr>
                </a:tc>
                <a:extLst>
                  <a:ext uri="{0D108BD9-81ED-4DB2-BD59-A6C34878D82A}">
                    <a16:rowId xmlns:a16="http://schemas.microsoft.com/office/drawing/2014/main" val="1971475875"/>
                  </a:ext>
                </a:extLst>
              </a:tr>
            </a:tbl>
          </a:graphicData>
        </a:graphic>
      </p:graphicFrame>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898" y="918207"/>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Introduction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pic>
        <p:nvPicPr>
          <p:cNvPr id="4" name="Picture 3">
            <a:extLst>
              <a:ext uri="{FF2B5EF4-FFF2-40B4-BE49-F238E27FC236}">
                <a16:creationId xmlns:a16="http://schemas.microsoft.com/office/drawing/2014/main" id="{7FC1E9D5-170D-4AA5-877E-1153E8608257}"/>
              </a:ext>
            </a:extLst>
          </p:cNvPr>
          <p:cNvPicPr>
            <a:picLocks noChangeAspect="1"/>
          </p:cNvPicPr>
          <p:nvPr/>
        </p:nvPicPr>
        <p:blipFill>
          <a:blip r:embed="rId2"/>
          <a:stretch>
            <a:fillRect/>
          </a:stretch>
        </p:blipFill>
        <p:spPr>
          <a:xfrm>
            <a:off x="8038164" y="1442030"/>
            <a:ext cx="2476715" cy="134123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8C2B4A2-E86F-4D6C-8926-366F851C02F3}"/>
              </a:ext>
            </a:extLst>
          </p:cNvPr>
          <p:cNvSpPr txBox="1"/>
          <p:nvPr/>
        </p:nvSpPr>
        <p:spPr bwMode="gray">
          <a:xfrm>
            <a:off x="8038164" y="2783266"/>
            <a:ext cx="1861103" cy="351356"/>
          </a:xfrm>
          <a:prstGeom prst="rect">
            <a:avLst/>
          </a:prstGeom>
          <a:noFill/>
        </p:spPr>
        <p:txBody>
          <a:bodyPr wrap="square">
            <a:spAutoFit/>
          </a:bodyPr>
          <a:lstStyle/>
          <a:p>
            <a:r>
              <a:rPr lang="en-US" sz="1600" dirty="0" err="1"/>
              <a:t>manifest.json</a:t>
            </a:r>
            <a:endParaRPr lang="en-US" sz="1600" dirty="0"/>
          </a:p>
        </p:txBody>
      </p:sp>
    </p:spTree>
    <p:extLst>
      <p:ext uri="{BB962C8B-B14F-4D97-AF65-F5344CB8AC3E}">
        <p14:creationId xmlns:p14="http://schemas.microsoft.com/office/powerpoint/2010/main" val="41738900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2351265022"/>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Filter Adjustment</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pic>
        <p:nvPicPr>
          <p:cNvPr id="3" name="Picture 2">
            <a:extLst>
              <a:ext uri="{FF2B5EF4-FFF2-40B4-BE49-F238E27FC236}">
                <a16:creationId xmlns:a16="http://schemas.microsoft.com/office/drawing/2014/main" id="{CAE2A51D-A08A-4E98-BC11-F604305CFA8F}"/>
              </a:ext>
            </a:extLst>
          </p:cNvPr>
          <p:cNvPicPr/>
          <p:nvPr/>
        </p:nvPicPr>
        <p:blipFill>
          <a:blip r:embed="rId2"/>
          <a:stretch>
            <a:fillRect/>
          </a:stretch>
        </p:blipFill>
        <p:spPr>
          <a:xfrm>
            <a:off x="469900" y="717199"/>
            <a:ext cx="10813741" cy="2378703"/>
          </a:xfrm>
          <a:prstGeom prst="rect">
            <a:avLst/>
          </a:prstGeom>
        </p:spPr>
      </p:pic>
      <p:pic>
        <p:nvPicPr>
          <p:cNvPr id="4" name="Picture 3">
            <a:extLst>
              <a:ext uri="{FF2B5EF4-FFF2-40B4-BE49-F238E27FC236}">
                <a16:creationId xmlns:a16="http://schemas.microsoft.com/office/drawing/2014/main" id="{8D6E7280-8E58-4987-9C1F-D4AADEE3975F}"/>
              </a:ext>
            </a:extLst>
          </p:cNvPr>
          <p:cNvPicPr/>
          <p:nvPr/>
        </p:nvPicPr>
        <p:blipFill>
          <a:blip r:embed="rId3"/>
          <a:stretch>
            <a:fillRect/>
          </a:stretch>
        </p:blipFill>
        <p:spPr>
          <a:xfrm>
            <a:off x="483141" y="3372372"/>
            <a:ext cx="10880029" cy="2296165"/>
          </a:xfrm>
          <a:prstGeom prst="rect">
            <a:avLst/>
          </a:prstGeom>
        </p:spPr>
      </p:pic>
    </p:spTree>
    <p:extLst>
      <p:ext uri="{BB962C8B-B14F-4D97-AF65-F5344CB8AC3E}">
        <p14:creationId xmlns:p14="http://schemas.microsoft.com/office/powerpoint/2010/main" val="37510628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Filter Adjustment</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5" name="Text Placeholder 2">
            <a:extLst>
              <a:ext uri="{FF2B5EF4-FFF2-40B4-BE49-F238E27FC236}">
                <a16:creationId xmlns:a16="http://schemas.microsoft.com/office/drawing/2014/main" id="{6E1AF4CA-6144-4617-B1C2-2851067622E5}"/>
              </a:ext>
            </a:extLst>
          </p:cNvPr>
          <p:cNvSpPr txBox="1">
            <a:spLocks/>
          </p:cNvSpPr>
          <p:nvPr/>
        </p:nvSpPr>
        <p:spPr>
          <a:xfrm>
            <a:off x="469902" y="971645"/>
            <a:ext cx="11252197" cy="1080011"/>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400" b="1" dirty="0"/>
              <a:t>Steps:</a:t>
            </a:r>
          </a:p>
          <a:p>
            <a:pPr marL="285750" indent="-285750">
              <a:spcAft>
                <a:spcPts val="0"/>
              </a:spcAft>
              <a:buFont typeface="Arial" panose="020B0604020202020204" pitchFamily="34" charset="0"/>
              <a:buChar char="•"/>
            </a:pPr>
            <a:r>
              <a:rPr lang="en-US" sz="1400" dirty="0"/>
              <a:t>Click ‘Filters’ button.</a:t>
            </a:r>
          </a:p>
          <a:p>
            <a:pPr marL="285750" indent="-285750">
              <a:spcAft>
                <a:spcPts val="0"/>
              </a:spcAft>
              <a:buFont typeface="Arial" panose="020B0604020202020204" pitchFamily="34" charset="0"/>
              <a:buChar char="•"/>
            </a:pPr>
            <a:r>
              <a:rPr lang="en-US" sz="1400" dirty="0"/>
              <a:t>Select/Remove the filters which are needed/not needed.</a:t>
            </a:r>
          </a:p>
          <a:p>
            <a:pPr marL="285750" indent="-285750">
              <a:spcAft>
                <a:spcPts val="0"/>
              </a:spcAft>
              <a:buFont typeface="Arial" panose="020B0604020202020204" pitchFamily="34" charset="0"/>
              <a:buChar char="•"/>
            </a:pPr>
            <a:r>
              <a:rPr lang="en-US" sz="1400" dirty="0"/>
              <a:t>Hit ‘Save’. Provide layout name and select appropriate check boxes as needed. If we select ‘Public’, system will capture the changes in TR or ask to save as local object.</a:t>
            </a:r>
          </a:p>
          <a:p>
            <a:pPr marL="285750" indent="-285750">
              <a:spcAft>
                <a:spcPts val="0"/>
              </a:spcAft>
              <a:buFont typeface="Arial" panose="020B0604020202020204" pitchFamily="34" charset="0"/>
              <a:buChar char="•"/>
            </a:pPr>
            <a:r>
              <a:rPr lang="en-US" sz="1400" dirty="0"/>
              <a:t>Screen with new set of filter will start appearing.</a:t>
            </a:r>
          </a:p>
          <a:p>
            <a:pPr marL="285750" indent="-285750">
              <a:spcAft>
                <a:spcPts val="0"/>
              </a:spcAft>
              <a:buFont typeface="Arial" panose="020B0604020202020204" pitchFamily="34" charset="0"/>
              <a:buChar char="•"/>
            </a:pPr>
            <a:endParaRPr lang="en-US" sz="1400" dirty="0"/>
          </a:p>
          <a:p>
            <a:pPr>
              <a:spcAft>
                <a:spcPts val="0"/>
              </a:spcAft>
            </a:pPr>
            <a:r>
              <a:rPr lang="en-US" sz="1400" b="1" dirty="0"/>
              <a:t>App used:</a:t>
            </a:r>
          </a:p>
          <a:p>
            <a:pPr marL="285750" indent="-285750">
              <a:spcAft>
                <a:spcPts val="0"/>
              </a:spcAft>
              <a:buFont typeface="Arial" panose="020B0604020202020204" pitchFamily="34" charset="0"/>
              <a:buChar char="•"/>
            </a:pPr>
            <a:r>
              <a:rPr lang="en-US" sz="1400" dirty="0"/>
              <a:t>No apps are needed for this functionality as this can be done at individual app level.</a:t>
            </a:r>
          </a:p>
          <a:p>
            <a:pPr marL="895335" lvl="1" indent="-285750">
              <a:spcAft>
                <a:spcPts val="0"/>
              </a:spcAft>
            </a:pPr>
            <a:endParaRPr lang="en-US" sz="1400" dirty="0"/>
          </a:p>
        </p:txBody>
      </p:sp>
    </p:spTree>
    <p:extLst>
      <p:ext uri="{BB962C8B-B14F-4D97-AF65-F5344CB8AC3E}">
        <p14:creationId xmlns:p14="http://schemas.microsoft.com/office/powerpoint/2010/main" val="26970348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3030586224"/>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Screen Level Adjustment</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pic>
        <p:nvPicPr>
          <p:cNvPr id="6" name="Picture 5">
            <a:extLst>
              <a:ext uri="{FF2B5EF4-FFF2-40B4-BE49-F238E27FC236}">
                <a16:creationId xmlns:a16="http://schemas.microsoft.com/office/drawing/2014/main" id="{AAEF3913-70A6-4D97-B536-F745E33EEA43}"/>
              </a:ext>
            </a:extLst>
          </p:cNvPr>
          <p:cNvPicPr/>
          <p:nvPr/>
        </p:nvPicPr>
        <p:blipFill>
          <a:blip r:embed="rId2"/>
          <a:stretch>
            <a:fillRect/>
          </a:stretch>
        </p:blipFill>
        <p:spPr>
          <a:xfrm>
            <a:off x="469900" y="772518"/>
            <a:ext cx="10169576" cy="3384662"/>
          </a:xfrm>
          <a:prstGeom prst="rect">
            <a:avLst/>
          </a:prstGeom>
        </p:spPr>
      </p:pic>
      <p:pic>
        <p:nvPicPr>
          <p:cNvPr id="7" name="Picture 6">
            <a:extLst>
              <a:ext uri="{FF2B5EF4-FFF2-40B4-BE49-F238E27FC236}">
                <a16:creationId xmlns:a16="http://schemas.microsoft.com/office/drawing/2014/main" id="{E2521F9B-EA9B-40B8-B643-99C650AE0568}"/>
              </a:ext>
            </a:extLst>
          </p:cNvPr>
          <p:cNvPicPr/>
          <p:nvPr/>
        </p:nvPicPr>
        <p:blipFill>
          <a:blip r:embed="rId3"/>
          <a:stretch>
            <a:fillRect/>
          </a:stretch>
        </p:blipFill>
        <p:spPr>
          <a:xfrm>
            <a:off x="2422987" y="3219450"/>
            <a:ext cx="8598227" cy="2982170"/>
          </a:xfrm>
          <a:prstGeom prst="rect">
            <a:avLst/>
          </a:prstGeom>
        </p:spPr>
      </p:pic>
    </p:spTree>
    <p:extLst>
      <p:ext uri="{BB962C8B-B14F-4D97-AF65-F5344CB8AC3E}">
        <p14:creationId xmlns:p14="http://schemas.microsoft.com/office/powerpoint/2010/main" val="32401580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2525887140"/>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Screen Level Adjustment</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5" name="Text Placeholder 2">
            <a:extLst>
              <a:ext uri="{FF2B5EF4-FFF2-40B4-BE49-F238E27FC236}">
                <a16:creationId xmlns:a16="http://schemas.microsoft.com/office/drawing/2014/main" id="{6E1AF4CA-6144-4617-B1C2-2851067622E5}"/>
              </a:ext>
            </a:extLst>
          </p:cNvPr>
          <p:cNvSpPr txBox="1">
            <a:spLocks/>
          </p:cNvSpPr>
          <p:nvPr/>
        </p:nvSpPr>
        <p:spPr>
          <a:xfrm>
            <a:off x="469902" y="971645"/>
            <a:ext cx="11252197" cy="1080011"/>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400" b="1" dirty="0"/>
              <a:t>Steps:</a:t>
            </a:r>
          </a:p>
          <a:p>
            <a:pPr marL="285750" indent="-285750">
              <a:spcAft>
                <a:spcPts val="0"/>
              </a:spcAft>
              <a:buFont typeface="Arial" panose="020B0604020202020204" pitchFamily="34" charset="0"/>
              <a:buChar char="•"/>
            </a:pPr>
            <a:r>
              <a:rPr lang="en-US" sz="1400" dirty="0"/>
              <a:t>Click on the button.</a:t>
            </a:r>
          </a:p>
          <a:p>
            <a:pPr marL="285750" indent="-285750">
              <a:spcAft>
                <a:spcPts val="0"/>
              </a:spcAft>
              <a:buFont typeface="Arial" panose="020B0604020202020204" pitchFamily="34" charset="0"/>
              <a:buChar char="•"/>
            </a:pPr>
            <a:r>
              <a:rPr lang="en-US" sz="1400" dirty="0"/>
              <a:t>Select ‘Adapt UI’ option.</a:t>
            </a:r>
          </a:p>
          <a:p>
            <a:pPr marL="285750" indent="-285750">
              <a:spcAft>
                <a:spcPts val="0"/>
              </a:spcAft>
              <a:buFont typeface="Arial" panose="020B0604020202020204" pitchFamily="34" charset="0"/>
              <a:buChar char="•"/>
            </a:pPr>
            <a:r>
              <a:rPr lang="en-US" sz="1400" dirty="0"/>
              <a:t>Perform desired operation (Create new groups, Reposition fields, Add/Remove fields, Rename fields, Add/Remove action buttons etc.).</a:t>
            </a:r>
          </a:p>
          <a:p>
            <a:pPr marL="285750" indent="-285750">
              <a:spcAft>
                <a:spcPts val="0"/>
              </a:spcAft>
              <a:buFont typeface="Arial" panose="020B0604020202020204" pitchFamily="34" charset="0"/>
              <a:buChar char="•"/>
            </a:pPr>
            <a:r>
              <a:rPr lang="en-US" sz="1400" dirty="0"/>
              <a:t>Save and Publish.</a:t>
            </a:r>
          </a:p>
          <a:p>
            <a:pPr>
              <a:spcAft>
                <a:spcPts val="0"/>
              </a:spcAft>
            </a:pPr>
            <a:endParaRPr lang="en-US" sz="1400" dirty="0"/>
          </a:p>
          <a:p>
            <a:pPr>
              <a:spcAft>
                <a:spcPts val="0"/>
              </a:spcAft>
            </a:pPr>
            <a:endParaRPr lang="en-US" sz="1400" dirty="0"/>
          </a:p>
          <a:p>
            <a:pPr>
              <a:spcAft>
                <a:spcPts val="0"/>
              </a:spcAft>
            </a:pPr>
            <a:r>
              <a:rPr lang="en-US" sz="1400" b="1" dirty="0"/>
              <a:t>App used:</a:t>
            </a:r>
          </a:p>
          <a:p>
            <a:pPr marL="285750" indent="-285750">
              <a:spcAft>
                <a:spcPts val="0"/>
              </a:spcAft>
              <a:buFont typeface="Arial" panose="020B0604020202020204" pitchFamily="34" charset="0"/>
              <a:buChar char="•"/>
            </a:pPr>
            <a:r>
              <a:rPr lang="en-US" sz="1400" dirty="0"/>
              <a:t>No apps are needed for this functionality as this can be done at individual app level.</a:t>
            </a:r>
          </a:p>
          <a:p>
            <a:pPr>
              <a:spcAft>
                <a:spcPts val="0"/>
              </a:spcAft>
            </a:pPr>
            <a:endParaRPr lang="en-US" sz="1400" dirty="0"/>
          </a:p>
          <a:p>
            <a:pPr>
              <a:spcAft>
                <a:spcPts val="0"/>
              </a:spcAft>
            </a:pPr>
            <a:endParaRPr lang="en-US" sz="1400" dirty="0"/>
          </a:p>
          <a:p>
            <a:pPr>
              <a:spcAft>
                <a:spcPts val="0"/>
              </a:spcAft>
            </a:pPr>
            <a:r>
              <a:rPr lang="en-US" sz="1400" b="1" dirty="0"/>
              <a:t>Limitations:</a:t>
            </a:r>
          </a:p>
          <a:p>
            <a:pPr marL="285750" indent="-285750">
              <a:spcAft>
                <a:spcPts val="0"/>
              </a:spcAft>
              <a:buFont typeface="Arial" panose="020B0604020202020204" pitchFamily="34" charset="0"/>
              <a:buChar char="•"/>
            </a:pPr>
            <a:r>
              <a:rPr lang="en-US" sz="1400" dirty="0"/>
              <a:t>Only Fiori apps supported, GUI for HTML is not supported).</a:t>
            </a:r>
          </a:p>
          <a:p>
            <a:pPr marL="895335" lvl="1" indent="-285750">
              <a:spcAft>
                <a:spcPts val="0"/>
              </a:spcAft>
            </a:pPr>
            <a:endParaRPr lang="en-US" sz="1400" dirty="0"/>
          </a:p>
        </p:txBody>
      </p:sp>
    </p:spTree>
    <p:extLst>
      <p:ext uri="{BB962C8B-B14F-4D97-AF65-F5344CB8AC3E}">
        <p14:creationId xmlns:p14="http://schemas.microsoft.com/office/powerpoint/2010/main" val="29409095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4279441559"/>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dirty="0"/>
                        <a:t>Illustration – Application Variant</a:t>
                      </a:r>
                      <a:endParaRPr lang="en-US" b="0" dirty="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5" name="Text Placeholder 2">
            <a:extLst>
              <a:ext uri="{FF2B5EF4-FFF2-40B4-BE49-F238E27FC236}">
                <a16:creationId xmlns:a16="http://schemas.microsoft.com/office/drawing/2014/main" id="{6E1AF4CA-6144-4617-B1C2-2851067622E5}"/>
              </a:ext>
            </a:extLst>
          </p:cNvPr>
          <p:cNvSpPr txBox="1">
            <a:spLocks/>
          </p:cNvSpPr>
          <p:nvPr/>
        </p:nvSpPr>
        <p:spPr>
          <a:xfrm>
            <a:off x="396106" y="3517136"/>
            <a:ext cx="11252197" cy="1080011"/>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endParaRPr lang="en-US" sz="1400" b="1" dirty="0"/>
          </a:p>
          <a:p>
            <a:pPr>
              <a:spcAft>
                <a:spcPts val="0"/>
              </a:spcAft>
            </a:pPr>
            <a:endParaRPr lang="en-US" sz="1400" b="1" dirty="0"/>
          </a:p>
          <a:p>
            <a:pPr>
              <a:spcAft>
                <a:spcPts val="0"/>
              </a:spcAft>
            </a:pPr>
            <a:r>
              <a:rPr lang="en-US" sz="1400" b="1" dirty="0"/>
              <a:t>Steps:</a:t>
            </a:r>
          </a:p>
          <a:p>
            <a:pPr marL="285750" indent="-285750">
              <a:spcAft>
                <a:spcPts val="0"/>
              </a:spcAft>
              <a:buFont typeface="Arial" panose="020B0604020202020204" pitchFamily="34" charset="0"/>
              <a:buChar char="•"/>
            </a:pPr>
            <a:r>
              <a:rPr lang="en-US" sz="1400" dirty="0"/>
              <a:t>Click on the profile button.</a:t>
            </a:r>
          </a:p>
          <a:p>
            <a:pPr marL="285750" indent="-285750">
              <a:spcAft>
                <a:spcPts val="0"/>
              </a:spcAft>
              <a:buFont typeface="Arial" panose="020B0604020202020204" pitchFamily="34" charset="0"/>
              <a:buChar char="•"/>
            </a:pPr>
            <a:r>
              <a:rPr lang="en-US" sz="1400" dirty="0"/>
              <a:t>Select ‘Adapt UI’ option &amp; make desired changes</a:t>
            </a:r>
          </a:p>
          <a:p>
            <a:pPr marL="285750" indent="-285750">
              <a:spcAft>
                <a:spcPts val="0"/>
              </a:spcAft>
              <a:buFont typeface="Arial" panose="020B0604020202020204" pitchFamily="34" charset="0"/>
              <a:buChar char="•"/>
            </a:pPr>
            <a:r>
              <a:rPr lang="en-US" sz="1400" dirty="0"/>
              <a:t>Click Manage app variant, Save as &amp; give details</a:t>
            </a:r>
          </a:p>
          <a:p>
            <a:pPr marL="285750" indent="-285750">
              <a:spcAft>
                <a:spcPts val="0"/>
              </a:spcAft>
              <a:buFont typeface="Arial" panose="020B0604020202020204" pitchFamily="34" charset="0"/>
              <a:buChar char="•"/>
            </a:pPr>
            <a:r>
              <a:rPr lang="en-US" sz="1400" dirty="0"/>
              <a:t>Note the App Id &amp; create tile, target mapping with it.</a:t>
            </a:r>
          </a:p>
          <a:p>
            <a:pPr>
              <a:spcAft>
                <a:spcPts val="0"/>
              </a:spcAft>
            </a:pPr>
            <a:endParaRPr lang="en-US" sz="1400" dirty="0"/>
          </a:p>
          <a:p>
            <a:pPr>
              <a:spcAft>
                <a:spcPts val="0"/>
              </a:spcAft>
            </a:pPr>
            <a:endParaRPr lang="en-US" sz="1400" dirty="0"/>
          </a:p>
          <a:p>
            <a:pPr>
              <a:spcAft>
                <a:spcPts val="0"/>
              </a:spcAft>
            </a:pPr>
            <a:r>
              <a:rPr lang="en-US" sz="1400" b="1" dirty="0"/>
              <a:t>Limitations:</a:t>
            </a:r>
          </a:p>
          <a:p>
            <a:pPr marL="285750" indent="-285750">
              <a:spcAft>
                <a:spcPts val="0"/>
              </a:spcAft>
              <a:buFont typeface="Arial" panose="020B0604020202020204" pitchFamily="34" charset="0"/>
              <a:buChar char="•"/>
            </a:pPr>
            <a:r>
              <a:rPr lang="en-US" sz="1400" dirty="0"/>
              <a:t>Only Fiori apps supported, GUI for HTML is not supported).</a:t>
            </a:r>
          </a:p>
          <a:p>
            <a:pPr marL="895335" lvl="1" indent="-285750">
              <a:spcAft>
                <a:spcPts val="0"/>
              </a:spcAft>
            </a:pPr>
            <a:endParaRPr lang="en-US" sz="1400" dirty="0"/>
          </a:p>
        </p:txBody>
      </p:sp>
      <p:pic>
        <p:nvPicPr>
          <p:cNvPr id="8" name="Picture 7">
            <a:extLst>
              <a:ext uri="{FF2B5EF4-FFF2-40B4-BE49-F238E27FC236}">
                <a16:creationId xmlns:a16="http://schemas.microsoft.com/office/drawing/2014/main" id="{A0156ECC-324B-42EA-80B8-F5E8036ECAB4}"/>
              </a:ext>
            </a:extLst>
          </p:cNvPr>
          <p:cNvPicPr>
            <a:picLocks noChangeAspect="1"/>
          </p:cNvPicPr>
          <p:nvPr/>
        </p:nvPicPr>
        <p:blipFill>
          <a:blip r:embed="rId2"/>
          <a:stretch>
            <a:fillRect/>
          </a:stretch>
        </p:blipFill>
        <p:spPr>
          <a:xfrm>
            <a:off x="329514" y="727397"/>
            <a:ext cx="5609968" cy="2613467"/>
          </a:xfrm>
          <a:prstGeom prst="rect">
            <a:avLst/>
          </a:prstGeom>
        </p:spPr>
      </p:pic>
      <p:pic>
        <p:nvPicPr>
          <p:cNvPr id="12" name="Picture 11">
            <a:extLst>
              <a:ext uri="{FF2B5EF4-FFF2-40B4-BE49-F238E27FC236}">
                <a16:creationId xmlns:a16="http://schemas.microsoft.com/office/drawing/2014/main" id="{25B17CBD-1DBA-4968-9281-23279720BE79}"/>
              </a:ext>
            </a:extLst>
          </p:cNvPr>
          <p:cNvPicPr>
            <a:picLocks noChangeAspect="1"/>
          </p:cNvPicPr>
          <p:nvPr/>
        </p:nvPicPr>
        <p:blipFill>
          <a:blip r:embed="rId3"/>
          <a:stretch>
            <a:fillRect/>
          </a:stretch>
        </p:blipFill>
        <p:spPr>
          <a:xfrm>
            <a:off x="6252520" y="727397"/>
            <a:ext cx="5469579" cy="2613467"/>
          </a:xfrm>
          <a:prstGeom prst="rect">
            <a:avLst/>
          </a:prstGeom>
        </p:spPr>
      </p:pic>
      <p:pic>
        <p:nvPicPr>
          <p:cNvPr id="15" name="Picture 14">
            <a:extLst>
              <a:ext uri="{FF2B5EF4-FFF2-40B4-BE49-F238E27FC236}">
                <a16:creationId xmlns:a16="http://schemas.microsoft.com/office/drawing/2014/main" id="{B86E6FC7-C53E-4F7C-9B4A-0AB3EB91B248}"/>
              </a:ext>
            </a:extLst>
          </p:cNvPr>
          <p:cNvPicPr>
            <a:picLocks noChangeAspect="1"/>
          </p:cNvPicPr>
          <p:nvPr/>
        </p:nvPicPr>
        <p:blipFill>
          <a:blip r:embed="rId4"/>
          <a:stretch>
            <a:fillRect/>
          </a:stretch>
        </p:blipFill>
        <p:spPr>
          <a:xfrm>
            <a:off x="5708822" y="3669312"/>
            <a:ext cx="6216028" cy="1273391"/>
          </a:xfrm>
          <a:prstGeom prst="rect">
            <a:avLst/>
          </a:prstGeom>
        </p:spPr>
      </p:pic>
    </p:spTree>
    <p:extLst>
      <p:ext uri="{BB962C8B-B14F-4D97-AF65-F5344CB8AC3E}">
        <p14:creationId xmlns:p14="http://schemas.microsoft.com/office/powerpoint/2010/main" val="12447327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21E5-F390-4BAF-B236-04DA01938EC5}"/>
              </a:ext>
            </a:extLst>
          </p:cNvPr>
          <p:cNvSpPr>
            <a:spLocks noGrp="1"/>
          </p:cNvSpPr>
          <p:nvPr>
            <p:ph type="title"/>
          </p:nvPr>
        </p:nvSpPr>
        <p:spPr>
          <a:xfrm>
            <a:off x="469899" y="147943"/>
            <a:ext cx="11252200" cy="698501"/>
          </a:xfrm>
        </p:spPr>
        <p:txBody>
          <a:bodyPr/>
          <a:lstStyle/>
          <a:p>
            <a:r>
              <a:rPr lang="en-US" b="1" dirty="0"/>
              <a:t>                            Extensibility Registry - </a:t>
            </a:r>
            <a:r>
              <a:rPr lang="en-CA" b="1" dirty="0"/>
              <a:t>SCFD_REGISTRY</a:t>
            </a:r>
            <a:endParaRPr lang="en-US" b="1" dirty="0"/>
          </a:p>
        </p:txBody>
      </p:sp>
      <p:pic>
        <p:nvPicPr>
          <p:cNvPr id="4" name="Picture 3">
            <a:extLst>
              <a:ext uri="{FF2B5EF4-FFF2-40B4-BE49-F238E27FC236}">
                <a16:creationId xmlns:a16="http://schemas.microsoft.com/office/drawing/2014/main" id="{FCD8C80B-23CE-4E1A-808D-E99ABCA690A5}"/>
              </a:ext>
            </a:extLst>
          </p:cNvPr>
          <p:cNvPicPr>
            <a:picLocks noChangeAspect="1"/>
          </p:cNvPicPr>
          <p:nvPr/>
        </p:nvPicPr>
        <p:blipFill>
          <a:blip r:embed="rId2"/>
          <a:stretch>
            <a:fillRect/>
          </a:stretch>
        </p:blipFill>
        <p:spPr>
          <a:xfrm>
            <a:off x="142175" y="747926"/>
            <a:ext cx="11907649" cy="5533751"/>
          </a:xfrm>
          <a:prstGeom prst="rect">
            <a:avLst/>
          </a:prstGeom>
        </p:spPr>
      </p:pic>
    </p:spTree>
    <p:extLst>
      <p:ext uri="{BB962C8B-B14F-4D97-AF65-F5344CB8AC3E}">
        <p14:creationId xmlns:p14="http://schemas.microsoft.com/office/powerpoint/2010/main" val="39271359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AC4E-E222-4330-AAA5-F064F7A5A6B4}"/>
              </a:ext>
            </a:extLst>
          </p:cNvPr>
          <p:cNvSpPr>
            <a:spLocks noGrp="1"/>
          </p:cNvSpPr>
          <p:nvPr>
            <p:ph type="title"/>
          </p:nvPr>
        </p:nvSpPr>
        <p:spPr/>
        <p:txBody>
          <a:bodyPr/>
          <a:lstStyle/>
          <a:p>
            <a:r>
              <a:rPr lang="en-US" b="1" dirty="0"/>
              <a:t>Custom Fields &amp; Logic</a:t>
            </a:r>
          </a:p>
        </p:txBody>
      </p:sp>
      <p:sp>
        <p:nvSpPr>
          <p:cNvPr id="9" name="Text Placeholder 2">
            <a:extLst>
              <a:ext uri="{FF2B5EF4-FFF2-40B4-BE49-F238E27FC236}">
                <a16:creationId xmlns:a16="http://schemas.microsoft.com/office/drawing/2014/main" id="{92A2C7AF-A782-4407-9129-81013C92EE93}"/>
              </a:ext>
            </a:extLst>
          </p:cNvPr>
          <p:cNvSpPr txBox="1">
            <a:spLocks/>
          </p:cNvSpPr>
          <p:nvPr/>
        </p:nvSpPr>
        <p:spPr>
          <a:xfrm>
            <a:off x="469900" y="1386965"/>
            <a:ext cx="2592000"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Custom Fields can be created and edited, and usage includes extending the SAP table, application, CDS Views and OData Services.</a:t>
            </a:r>
          </a:p>
        </p:txBody>
      </p:sp>
      <p:sp>
        <p:nvSpPr>
          <p:cNvPr id="10" name="Text Placeholder 8">
            <a:extLst>
              <a:ext uri="{FF2B5EF4-FFF2-40B4-BE49-F238E27FC236}">
                <a16:creationId xmlns:a16="http://schemas.microsoft.com/office/drawing/2014/main" id="{5C57912A-F1DF-4FDE-B2C2-EBA437D47B87}"/>
              </a:ext>
            </a:extLst>
          </p:cNvPr>
          <p:cNvSpPr txBox="1">
            <a:spLocks/>
          </p:cNvSpPr>
          <p:nvPr/>
        </p:nvSpPr>
        <p:spPr>
          <a:xfrm>
            <a:off x="3356633" y="1386965"/>
            <a:ext cx="2592000"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In conjunction, allows easy exploration of APIs, simpler code syntax checks and quick implementation. </a:t>
            </a:r>
          </a:p>
        </p:txBody>
      </p:sp>
      <p:sp>
        <p:nvSpPr>
          <p:cNvPr id="11" name="Text Placeholder 9">
            <a:extLst>
              <a:ext uri="{FF2B5EF4-FFF2-40B4-BE49-F238E27FC236}">
                <a16:creationId xmlns:a16="http://schemas.microsoft.com/office/drawing/2014/main" id="{223D48B0-DC6A-4297-ABC8-EB94DD1A73CB}"/>
              </a:ext>
            </a:extLst>
          </p:cNvPr>
          <p:cNvSpPr txBox="1">
            <a:spLocks/>
          </p:cNvSpPr>
          <p:nvPr/>
        </p:nvSpPr>
        <p:spPr>
          <a:xfrm>
            <a:off x="6243366" y="1386965"/>
            <a:ext cx="2592000"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Custom Field and Logic serves a specified Business Context enabling a Business Process. </a:t>
            </a:r>
          </a:p>
        </p:txBody>
      </p:sp>
      <p:sp>
        <p:nvSpPr>
          <p:cNvPr id="12" name="Text Placeholder 10">
            <a:extLst>
              <a:ext uri="{FF2B5EF4-FFF2-40B4-BE49-F238E27FC236}">
                <a16:creationId xmlns:a16="http://schemas.microsoft.com/office/drawing/2014/main" id="{C91C2A92-F1DA-44CF-9458-4EC40F85ED2C}"/>
              </a:ext>
            </a:extLst>
          </p:cNvPr>
          <p:cNvSpPr txBox="1">
            <a:spLocks/>
          </p:cNvSpPr>
          <p:nvPr/>
        </p:nvSpPr>
        <p:spPr>
          <a:xfrm>
            <a:off x="9130100" y="1386965"/>
            <a:ext cx="2592000"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Ensure that Publish is needed to activate the functionality. </a:t>
            </a:r>
          </a:p>
        </p:txBody>
      </p:sp>
      <p:graphicFrame>
        <p:nvGraphicFramePr>
          <p:cNvPr id="13" name="Table 6">
            <a:extLst>
              <a:ext uri="{FF2B5EF4-FFF2-40B4-BE49-F238E27FC236}">
                <a16:creationId xmlns:a16="http://schemas.microsoft.com/office/drawing/2014/main" id="{D2CC2B91-AA19-4950-A8C2-2E91F212CDB8}"/>
              </a:ext>
            </a:extLst>
          </p:cNvPr>
          <p:cNvGraphicFramePr>
            <a:graphicFrameLocks noGrp="1"/>
          </p:cNvGraphicFramePr>
          <p:nvPr>
            <p:extLst>
              <p:ext uri="{D42A27DB-BD31-4B8C-83A1-F6EECF244321}">
                <p14:modId xmlns:p14="http://schemas.microsoft.com/office/powerpoint/2010/main" val="2289978410"/>
              </p:ext>
            </p:extLst>
          </p:nvPr>
        </p:nvGraphicFramePr>
        <p:xfrm>
          <a:off x="469899" y="3124200"/>
          <a:ext cx="11252199" cy="292608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88812">
                <a:tc>
                  <a:txBody>
                    <a:bodyPr/>
                    <a:lstStyle/>
                    <a:p>
                      <a:r>
                        <a:rPr lang="en-US" sz="1600" b="0"/>
                        <a:t>Key Considerations</a:t>
                      </a:r>
                    </a:p>
                  </a:txBody>
                  <a:tcPr anchor="ctr">
                    <a:solidFill>
                      <a:schemeClr val="tx1">
                        <a:lumMod val="75000"/>
                        <a:lumOff val="25000"/>
                      </a:schemeClr>
                    </a:solidFill>
                  </a:tcPr>
                </a:tc>
                <a:extLst>
                  <a:ext uri="{0D108BD9-81ED-4DB2-BD59-A6C34878D82A}">
                    <a16:rowId xmlns:a16="http://schemas.microsoft.com/office/drawing/2014/main" val="3961254890"/>
                  </a:ext>
                </a:extLst>
              </a:tr>
              <a:tr h="2537268">
                <a:tc>
                  <a:txBody>
                    <a:bodyPr/>
                    <a:lstStyle/>
                    <a:p>
                      <a:pPr marL="285750" indent="-285750">
                        <a:spcBef>
                          <a:spcPts val="600"/>
                        </a:spcBef>
                        <a:spcAft>
                          <a:spcPts val="600"/>
                        </a:spcAft>
                        <a:buFont typeface="Arial" panose="020B0604020202020204" pitchFamily="34" charset="0"/>
                        <a:buChar char="•"/>
                      </a:pPr>
                      <a:r>
                        <a:rPr lang="en-US" sz="1400" b="0" kern="1200">
                          <a:solidFill>
                            <a:schemeClr val="dk1"/>
                          </a:solidFill>
                          <a:latin typeface="+mn-lt"/>
                          <a:ea typeface="+mn-ea"/>
                          <a:cs typeface="+mn-cs"/>
                        </a:rPr>
                        <a:t>User needs to be assigned to a business role allowing business catalog extensibility. </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kern="1200">
                          <a:solidFill>
                            <a:schemeClr val="dk1"/>
                          </a:solidFill>
                          <a:latin typeface="+mn-lt"/>
                          <a:ea typeface="+mn-ea"/>
                          <a:cs typeface="+mn-cs"/>
                        </a:rPr>
                        <a:t>Following usage can be enabled based on the business requirements - UIs, reports, email templates, form templates, and business scenarios.</a:t>
                      </a:r>
                    </a:p>
                  </a:txBody>
                  <a:tcPr>
                    <a:noFill/>
                  </a:tcPr>
                </a:tc>
                <a:extLst>
                  <a:ext uri="{0D108BD9-81ED-4DB2-BD59-A6C34878D82A}">
                    <a16:rowId xmlns:a16="http://schemas.microsoft.com/office/drawing/2014/main" val="1971475875"/>
                  </a:ext>
                </a:extLst>
              </a:tr>
            </a:tbl>
          </a:graphicData>
        </a:graphic>
      </p:graphicFrame>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898" y="918207"/>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Introduction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Tree>
    <p:extLst>
      <p:ext uri="{BB962C8B-B14F-4D97-AF65-F5344CB8AC3E}">
        <p14:creationId xmlns:p14="http://schemas.microsoft.com/office/powerpoint/2010/main" val="26773535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69423E-274D-443C-9521-D67AE408F339}"/>
              </a:ext>
            </a:extLst>
          </p:cNvPr>
          <p:cNvPicPr>
            <a:picLocks noChangeAspect="1"/>
          </p:cNvPicPr>
          <p:nvPr/>
        </p:nvPicPr>
        <p:blipFill>
          <a:blip r:embed="rId2"/>
          <a:stretch>
            <a:fillRect/>
          </a:stretch>
        </p:blipFill>
        <p:spPr>
          <a:xfrm>
            <a:off x="233923" y="347241"/>
            <a:ext cx="11752004" cy="5771121"/>
          </a:xfrm>
          <a:prstGeom prst="rect">
            <a:avLst/>
          </a:prstGeom>
        </p:spPr>
      </p:pic>
    </p:spTree>
    <p:extLst>
      <p:ext uri="{BB962C8B-B14F-4D97-AF65-F5344CB8AC3E}">
        <p14:creationId xmlns:p14="http://schemas.microsoft.com/office/powerpoint/2010/main" val="22262787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69900" y="402587"/>
            <a:ext cx="11252200" cy="334102"/>
          </a:xfrm>
        </p:spPr>
        <p:txBody>
          <a:bodyPr/>
          <a:lstStyle/>
          <a:p>
            <a:r>
              <a:rPr lang="en-US"/>
              <a:t>Agenda</a:t>
            </a:r>
          </a:p>
        </p:txBody>
      </p:sp>
      <p:graphicFrame>
        <p:nvGraphicFramePr>
          <p:cNvPr id="2" name="Table 2">
            <a:extLst>
              <a:ext uri="{FF2B5EF4-FFF2-40B4-BE49-F238E27FC236}">
                <a16:creationId xmlns:a16="http://schemas.microsoft.com/office/drawing/2014/main" id="{9EEFFC91-3B06-4A4E-8FAA-B6D9FE3DDCAD}"/>
              </a:ext>
            </a:extLst>
          </p:cNvPr>
          <p:cNvGraphicFramePr>
            <a:graphicFrameLocks noGrp="1"/>
          </p:cNvGraphicFramePr>
          <p:nvPr>
            <p:extLst>
              <p:ext uri="{D42A27DB-BD31-4B8C-83A1-F6EECF244321}">
                <p14:modId xmlns:p14="http://schemas.microsoft.com/office/powerpoint/2010/main" val="32004522"/>
              </p:ext>
            </p:extLst>
          </p:nvPr>
        </p:nvGraphicFramePr>
        <p:xfrm>
          <a:off x="469900" y="1268941"/>
          <a:ext cx="10544089" cy="4242954"/>
        </p:xfrm>
        <a:graphic>
          <a:graphicData uri="http://schemas.openxmlformats.org/drawingml/2006/table">
            <a:tbl>
              <a:tblPr firstRow="1">
                <a:tableStyleId>{073A0DAA-6AF3-43AB-8588-CEC1D06C72B9}</a:tableStyleId>
              </a:tblPr>
              <a:tblGrid>
                <a:gridCol w="2116781">
                  <a:extLst>
                    <a:ext uri="{9D8B030D-6E8A-4147-A177-3AD203B41FA5}">
                      <a16:colId xmlns:a16="http://schemas.microsoft.com/office/drawing/2014/main" val="2043385418"/>
                    </a:ext>
                  </a:extLst>
                </a:gridCol>
                <a:gridCol w="8427308">
                  <a:extLst>
                    <a:ext uri="{9D8B030D-6E8A-4147-A177-3AD203B41FA5}">
                      <a16:colId xmlns:a16="http://schemas.microsoft.com/office/drawing/2014/main" val="1071465144"/>
                    </a:ext>
                  </a:extLst>
                </a:gridCol>
              </a:tblGrid>
              <a:tr h="465904">
                <a:tc>
                  <a:txBody>
                    <a:bodyPr/>
                    <a:lstStyle/>
                    <a:p>
                      <a:pPr algn="ctr"/>
                      <a:r>
                        <a:rPr lang="en-US" sz="1400" dirty="0"/>
                        <a:t>Topic</a:t>
                      </a:r>
                    </a:p>
                  </a:txBody>
                  <a:tcPr>
                    <a:lnB w="12700" cap="flat" cmpd="sng" algn="ctr">
                      <a:solidFill>
                        <a:schemeClr val="tx1"/>
                      </a:solidFill>
                      <a:prstDash val="solid"/>
                      <a:round/>
                      <a:headEnd type="none" w="med" len="med"/>
                      <a:tailEnd type="none" w="med" len="med"/>
                    </a:lnB>
                  </a:tcPr>
                </a:tc>
                <a:tc>
                  <a:txBody>
                    <a:bodyPr/>
                    <a:lstStyle/>
                    <a:p>
                      <a:pPr algn="ctr"/>
                      <a:r>
                        <a:rPr lang="en-US" sz="1400" dirty="0"/>
                        <a:t>Sub-Topic</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894843"/>
                  </a:ext>
                </a:extLst>
              </a:tr>
              <a:tr h="650989">
                <a:tc>
                  <a:txBody>
                    <a:bodyPr/>
                    <a:lstStyle/>
                    <a:p>
                      <a:pPr algn="l"/>
                      <a:r>
                        <a:rPr lang="en-US" sz="1400" dirty="0"/>
                        <a:t>Introduction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a:buFont typeface="Arial" panose="020B0604020202020204" pitchFamily="34" charset="0"/>
                        <a:buChar char="•"/>
                      </a:pPr>
                      <a:r>
                        <a:rPr lang="en-US" sz="1400" dirty="0"/>
                        <a:t>What is Extensibility</a:t>
                      </a:r>
                    </a:p>
                    <a:p>
                      <a:pPr marL="285750" indent="-285750" algn="l">
                        <a:buFont typeface="Arial" panose="020B0604020202020204" pitchFamily="34" charset="0"/>
                        <a:buChar char="•"/>
                      </a:pPr>
                      <a:r>
                        <a:rPr lang="en-US" sz="1400" dirty="0"/>
                        <a:t>Motivation for Extensibility</a:t>
                      </a:r>
                    </a:p>
                    <a:p>
                      <a:pPr marL="285750" indent="-285750" algn="l">
                        <a:buFont typeface="Arial" panose="020B0604020202020204" pitchFamily="34" charset="0"/>
                        <a:buChar char="•"/>
                      </a:pPr>
                      <a:r>
                        <a:rPr lang="en-US" sz="1400" dirty="0"/>
                        <a:t>Extensibility Spectrum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0842820"/>
                  </a:ext>
                </a:extLst>
              </a:tr>
              <a:tr h="2527370">
                <a:tc>
                  <a:txBody>
                    <a:bodyPr/>
                    <a:lstStyle/>
                    <a:p>
                      <a:pPr algn="l"/>
                      <a:r>
                        <a:rPr lang="en-US" sz="1400" dirty="0"/>
                        <a:t>In-App Extensibility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a:buFont typeface="Arial" panose="020B0604020202020204" pitchFamily="34" charset="0"/>
                        <a:buChar char="•"/>
                      </a:pPr>
                      <a:r>
                        <a:rPr lang="en-US" sz="1400" dirty="0"/>
                        <a:t>Overview of In-App Extensibility</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UI Adaptation</a:t>
                      </a:r>
                    </a:p>
                    <a:p>
                      <a:pPr marL="285750" indent="-285750" algn="l">
                        <a:buFont typeface="Arial" panose="020B0604020202020204" pitchFamily="34" charset="0"/>
                        <a:buChar char="•"/>
                      </a:pPr>
                      <a:r>
                        <a:rPr lang="en-US" sz="1400" dirty="0"/>
                        <a:t>Custom CDS Views</a:t>
                      </a:r>
                    </a:p>
                    <a:p>
                      <a:pPr marL="285750" indent="-285750" algn="l">
                        <a:buFont typeface="Arial" panose="020B0604020202020204" pitchFamily="34" charset="0"/>
                        <a:buChar char="•"/>
                      </a:pPr>
                      <a:r>
                        <a:rPr lang="en-US" sz="1400" dirty="0"/>
                        <a:t>Analytical Queries</a:t>
                      </a:r>
                    </a:p>
                    <a:p>
                      <a:pPr marL="285750" indent="-285750" algn="l">
                        <a:buFont typeface="Arial" panose="020B0604020202020204" pitchFamily="34" charset="0"/>
                        <a:buChar char="•"/>
                      </a:pPr>
                      <a:r>
                        <a:rPr lang="en-US" sz="1400" dirty="0"/>
                        <a:t>Custom Fields &amp; Logic</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Custom Business Objects</a:t>
                      </a:r>
                    </a:p>
                    <a:p>
                      <a:pPr marL="285750" indent="-285750" algn="l">
                        <a:buFont typeface="Arial" panose="020B0604020202020204" pitchFamily="34" charset="0"/>
                        <a:buChar char="•"/>
                      </a:pPr>
                      <a:r>
                        <a:rPr lang="en-US" sz="1400" dirty="0"/>
                        <a:t>Custom Forms</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Flexible Workflow </a:t>
                      </a:r>
                    </a:p>
                    <a:p>
                      <a:pPr marL="285750" indent="-285750" algn="l">
                        <a:buFont typeface="Arial" panose="020B0604020202020204" pitchFamily="34" charset="0"/>
                        <a:buChar char="•"/>
                      </a:pPr>
                      <a:r>
                        <a:rPr lang="en-US" sz="1400" dirty="0"/>
                        <a:t>Lifecycle Management </a:t>
                      </a:r>
                    </a:p>
                    <a:p>
                      <a:pPr marL="285750" indent="-285750" algn="l">
                        <a:buFont typeface="Arial" panose="020B0604020202020204" pitchFamily="34" charset="0"/>
                        <a:buChar char="•"/>
                      </a:pPr>
                      <a:r>
                        <a:rPr lang="en-US" sz="1400" dirty="0"/>
                        <a:t>Extensibility </a:t>
                      </a:r>
                    </a:p>
                    <a:p>
                      <a:pPr marL="285750" indent="-285750" algn="l">
                        <a:buFont typeface="Arial" panose="020B0604020202020204" pitchFamily="34" charset="0"/>
                        <a:buChar char="•"/>
                      </a:pP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3098415"/>
                  </a:ext>
                </a:extLst>
              </a:tr>
              <a:tr h="465904">
                <a:tc>
                  <a:txBody>
                    <a:bodyPr/>
                    <a:lstStyle/>
                    <a:p>
                      <a:pPr algn="l"/>
                      <a:r>
                        <a:rPr lang="en-US" sz="1400" dirty="0"/>
                        <a:t>Side By Side Extensibility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a:buFont typeface="Arial" panose="020B0604020202020204" pitchFamily="34" charset="0"/>
                        <a:buChar char="•"/>
                      </a:pPr>
                      <a:r>
                        <a:rPr lang="en-US" sz="1400" dirty="0"/>
                        <a:t>Overview of Side By Side Extensibility</a:t>
                      </a:r>
                    </a:p>
                    <a:p>
                      <a:pPr marL="285750" indent="-285750" algn="l">
                        <a:buFont typeface="Arial" panose="020B0604020202020204" pitchFamily="34" charset="0"/>
                        <a:buChar char="•"/>
                      </a:pPr>
                      <a:r>
                        <a:rPr lang="en-US" sz="1400" dirty="0"/>
                        <a:t>In-App vs Side-by-side Extensibility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2377961"/>
                  </a:ext>
                </a:extLst>
              </a:tr>
            </a:tbl>
          </a:graphicData>
        </a:graphic>
      </p:graphicFrame>
    </p:spTree>
    <p:extLst>
      <p:ext uri="{BB962C8B-B14F-4D97-AF65-F5344CB8AC3E}">
        <p14:creationId xmlns:p14="http://schemas.microsoft.com/office/powerpoint/2010/main" val="361418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1760637828"/>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Custom Fields</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pic>
        <p:nvPicPr>
          <p:cNvPr id="3" name="Picture 2">
            <a:extLst>
              <a:ext uri="{FF2B5EF4-FFF2-40B4-BE49-F238E27FC236}">
                <a16:creationId xmlns:a16="http://schemas.microsoft.com/office/drawing/2014/main" id="{2EAD8629-FE88-459B-B13E-8804046932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69" y="1029972"/>
            <a:ext cx="4832599" cy="1841595"/>
          </a:xfrm>
          <a:prstGeom prst="rect">
            <a:avLst/>
          </a:prstGeom>
          <a:noFill/>
          <a:ln>
            <a:noFill/>
          </a:ln>
        </p:spPr>
      </p:pic>
      <p:pic>
        <p:nvPicPr>
          <p:cNvPr id="4" name="Picture 3">
            <a:extLst>
              <a:ext uri="{FF2B5EF4-FFF2-40B4-BE49-F238E27FC236}">
                <a16:creationId xmlns:a16="http://schemas.microsoft.com/office/drawing/2014/main" id="{13649297-CD39-429D-897D-DC8A2788AE6E}"/>
              </a:ext>
            </a:extLst>
          </p:cNvPr>
          <p:cNvPicPr>
            <a:picLocks noChangeAspect="1"/>
          </p:cNvPicPr>
          <p:nvPr/>
        </p:nvPicPr>
        <p:blipFill rotWithShape="1">
          <a:blip r:embed="rId3"/>
          <a:srcRect b="33973"/>
          <a:stretch/>
        </p:blipFill>
        <p:spPr>
          <a:xfrm>
            <a:off x="6229867" y="947104"/>
            <a:ext cx="5486400" cy="1924463"/>
          </a:xfrm>
          <a:prstGeom prst="rect">
            <a:avLst/>
          </a:prstGeom>
        </p:spPr>
      </p:pic>
      <p:pic>
        <p:nvPicPr>
          <p:cNvPr id="5" name="Graphic 4" descr="Arrow Straight">
            <a:extLst>
              <a:ext uri="{FF2B5EF4-FFF2-40B4-BE49-F238E27FC236}">
                <a16:creationId xmlns:a16="http://schemas.microsoft.com/office/drawing/2014/main" id="{F00E94C9-EEB4-4A83-9086-ECC8E54EE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5493268" y="1782939"/>
            <a:ext cx="457200" cy="457200"/>
          </a:xfrm>
          <a:prstGeom prst="rect">
            <a:avLst/>
          </a:prstGeom>
        </p:spPr>
      </p:pic>
      <p:pic>
        <p:nvPicPr>
          <p:cNvPr id="6" name="Picture 5">
            <a:extLst>
              <a:ext uri="{FF2B5EF4-FFF2-40B4-BE49-F238E27FC236}">
                <a16:creationId xmlns:a16="http://schemas.microsoft.com/office/drawing/2014/main" id="{735B0AFD-F341-4272-A6C5-A45DCF271AF3}"/>
              </a:ext>
            </a:extLst>
          </p:cNvPr>
          <p:cNvPicPr>
            <a:picLocks noChangeAspect="1"/>
          </p:cNvPicPr>
          <p:nvPr/>
        </p:nvPicPr>
        <p:blipFill>
          <a:blip r:embed="rId6"/>
          <a:stretch>
            <a:fillRect/>
          </a:stretch>
        </p:blipFill>
        <p:spPr>
          <a:xfrm>
            <a:off x="464068" y="3140393"/>
            <a:ext cx="5486400" cy="2914650"/>
          </a:xfrm>
          <a:prstGeom prst="rect">
            <a:avLst/>
          </a:prstGeom>
        </p:spPr>
      </p:pic>
      <p:pic>
        <p:nvPicPr>
          <p:cNvPr id="7" name="Picture 6">
            <a:extLst>
              <a:ext uri="{FF2B5EF4-FFF2-40B4-BE49-F238E27FC236}">
                <a16:creationId xmlns:a16="http://schemas.microsoft.com/office/drawing/2014/main" id="{EE144D25-E99D-4D58-842F-B52D2D4F35B0}"/>
              </a:ext>
            </a:extLst>
          </p:cNvPr>
          <p:cNvPicPr>
            <a:picLocks noChangeAspect="1"/>
          </p:cNvPicPr>
          <p:nvPr/>
        </p:nvPicPr>
        <p:blipFill>
          <a:blip r:embed="rId7"/>
          <a:stretch>
            <a:fillRect/>
          </a:stretch>
        </p:blipFill>
        <p:spPr>
          <a:xfrm>
            <a:off x="6229867" y="3140393"/>
            <a:ext cx="5486400" cy="2914650"/>
          </a:xfrm>
          <a:prstGeom prst="rect">
            <a:avLst/>
          </a:prstGeom>
        </p:spPr>
      </p:pic>
    </p:spTree>
    <p:extLst>
      <p:ext uri="{BB962C8B-B14F-4D97-AF65-F5344CB8AC3E}">
        <p14:creationId xmlns:p14="http://schemas.microsoft.com/office/powerpoint/2010/main" val="12894346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85361-EF0F-4B83-A56F-EA08AE616D21}"/>
              </a:ext>
            </a:extLst>
          </p:cNvPr>
          <p:cNvSpPr>
            <a:spLocks noGrp="1"/>
          </p:cNvSpPr>
          <p:nvPr>
            <p:ph type="title"/>
          </p:nvPr>
        </p:nvSpPr>
        <p:spPr/>
        <p:txBody>
          <a:bodyPr/>
          <a:lstStyle/>
          <a:p>
            <a:r>
              <a:rPr lang="en-US" dirty="0"/>
              <a:t>Fixed Values in Custom Field – Custom Field and Logic app</a:t>
            </a:r>
          </a:p>
        </p:txBody>
      </p:sp>
      <p:pic>
        <p:nvPicPr>
          <p:cNvPr id="3" name="Picture 2">
            <a:extLst>
              <a:ext uri="{FF2B5EF4-FFF2-40B4-BE49-F238E27FC236}">
                <a16:creationId xmlns:a16="http://schemas.microsoft.com/office/drawing/2014/main" id="{A557635C-EFB1-4C5F-924A-B5663277739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4170" y="844475"/>
            <a:ext cx="4082527" cy="2528047"/>
          </a:xfrm>
          <a:prstGeom prst="rect">
            <a:avLst/>
          </a:prstGeom>
          <a:noFill/>
          <a:ln>
            <a:noFill/>
          </a:ln>
        </p:spPr>
      </p:pic>
    </p:spTree>
    <p:extLst>
      <p:ext uri="{BB962C8B-B14F-4D97-AF65-F5344CB8AC3E}">
        <p14:creationId xmlns:p14="http://schemas.microsoft.com/office/powerpoint/2010/main" val="19068046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pic>
        <p:nvPicPr>
          <p:cNvPr id="3" name="Picture 2">
            <a:extLst>
              <a:ext uri="{FF2B5EF4-FFF2-40B4-BE49-F238E27FC236}">
                <a16:creationId xmlns:a16="http://schemas.microsoft.com/office/drawing/2014/main" id="{0E165B2B-0363-4002-830B-F6573D151D36}"/>
              </a:ext>
            </a:extLst>
          </p:cNvPr>
          <p:cNvPicPr>
            <a:picLocks noChangeAspect="1"/>
          </p:cNvPicPr>
          <p:nvPr/>
        </p:nvPicPr>
        <p:blipFill>
          <a:blip r:embed="rId2"/>
          <a:stretch>
            <a:fillRect/>
          </a:stretch>
        </p:blipFill>
        <p:spPr>
          <a:xfrm>
            <a:off x="464068" y="1027113"/>
            <a:ext cx="5486400" cy="2914650"/>
          </a:xfrm>
          <a:prstGeom prst="rect">
            <a:avLst/>
          </a:prstGeom>
        </p:spPr>
      </p:pic>
      <p:pic>
        <p:nvPicPr>
          <p:cNvPr id="4" name="Picture 3">
            <a:extLst>
              <a:ext uri="{FF2B5EF4-FFF2-40B4-BE49-F238E27FC236}">
                <a16:creationId xmlns:a16="http://schemas.microsoft.com/office/drawing/2014/main" id="{3D40648B-7387-44AF-9F44-EFF5CDAEE0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0167" y="1027113"/>
            <a:ext cx="5607211" cy="925560"/>
          </a:xfrm>
          <a:prstGeom prst="rect">
            <a:avLst/>
          </a:prstGeom>
          <a:noFill/>
          <a:ln>
            <a:noFill/>
          </a:ln>
        </p:spPr>
      </p:pic>
      <p:pic>
        <p:nvPicPr>
          <p:cNvPr id="5" name="Picture 4">
            <a:extLst>
              <a:ext uri="{FF2B5EF4-FFF2-40B4-BE49-F238E27FC236}">
                <a16:creationId xmlns:a16="http://schemas.microsoft.com/office/drawing/2014/main" id="{B2301B01-BEB7-4B36-8D79-701B5ACC6DD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3596" y="2683858"/>
            <a:ext cx="5603782" cy="1257905"/>
          </a:xfrm>
          <a:prstGeom prst="rect">
            <a:avLst/>
          </a:prstGeom>
          <a:noFill/>
          <a:ln>
            <a:noFill/>
          </a:ln>
        </p:spPr>
      </p:pic>
      <p:sp>
        <p:nvSpPr>
          <p:cNvPr id="6" name="TextBox 5">
            <a:extLst>
              <a:ext uri="{FF2B5EF4-FFF2-40B4-BE49-F238E27FC236}">
                <a16:creationId xmlns:a16="http://schemas.microsoft.com/office/drawing/2014/main" id="{4FDC0261-6E76-41CB-9EBE-C48C53316E27}"/>
              </a:ext>
            </a:extLst>
          </p:cNvPr>
          <p:cNvSpPr txBox="1"/>
          <p:nvPr/>
        </p:nvSpPr>
        <p:spPr>
          <a:xfrm>
            <a:off x="6090167" y="2099053"/>
            <a:ext cx="5603782" cy="430887"/>
          </a:xfrm>
          <a:prstGeom prst="rect">
            <a:avLst/>
          </a:prstGeom>
          <a:noFill/>
        </p:spPr>
        <p:txBody>
          <a:bodyPr wrap="square" lIns="0" tIns="0" rIns="0" bIns="0" rtlCol="0">
            <a:spAutoFit/>
          </a:bodyPr>
          <a:lstStyle/>
          <a:p>
            <a:r>
              <a:rPr lang="en-US" sz="1400"/>
              <a:t>Upon Publishing, added field would be updated in all relevant tables and screens.</a:t>
            </a:r>
          </a:p>
        </p:txBody>
      </p:sp>
    </p:spTree>
    <p:extLst>
      <p:ext uri="{BB962C8B-B14F-4D97-AF65-F5344CB8AC3E}">
        <p14:creationId xmlns:p14="http://schemas.microsoft.com/office/powerpoint/2010/main" val="18842834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3149479945"/>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Custom Logic</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pic>
        <p:nvPicPr>
          <p:cNvPr id="3" name="Picture 2">
            <a:extLst>
              <a:ext uri="{FF2B5EF4-FFF2-40B4-BE49-F238E27FC236}">
                <a16:creationId xmlns:a16="http://schemas.microsoft.com/office/drawing/2014/main" id="{F8826FF0-D0C0-4253-8957-D1830116EDA4}"/>
              </a:ext>
            </a:extLst>
          </p:cNvPr>
          <p:cNvPicPr>
            <a:picLocks noChangeAspect="1"/>
          </p:cNvPicPr>
          <p:nvPr/>
        </p:nvPicPr>
        <p:blipFill>
          <a:blip r:embed="rId2"/>
          <a:stretch>
            <a:fillRect/>
          </a:stretch>
        </p:blipFill>
        <p:spPr>
          <a:xfrm>
            <a:off x="469900" y="688023"/>
            <a:ext cx="5486400" cy="2914650"/>
          </a:xfrm>
          <a:prstGeom prst="rect">
            <a:avLst/>
          </a:prstGeom>
        </p:spPr>
      </p:pic>
      <p:pic>
        <p:nvPicPr>
          <p:cNvPr id="4" name="Picture 3">
            <a:extLst>
              <a:ext uri="{FF2B5EF4-FFF2-40B4-BE49-F238E27FC236}">
                <a16:creationId xmlns:a16="http://schemas.microsoft.com/office/drawing/2014/main" id="{D7385713-83E3-434C-8D16-DEC1060435DE}"/>
              </a:ext>
            </a:extLst>
          </p:cNvPr>
          <p:cNvPicPr>
            <a:picLocks noChangeAspect="1"/>
          </p:cNvPicPr>
          <p:nvPr/>
        </p:nvPicPr>
        <p:blipFill rotWithShape="1">
          <a:blip r:embed="rId3">
            <a:extLst>
              <a:ext uri="{28A0092B-C50C-407E-A947-70E740481C1C}">
                <a14:useLocalDpi xmlns:a14="http://schemas.microsoft.com/office/drawing/2010/main" val="0"/>
              </a:ext>
            </a:extLst>
          </a:blip>
          <a:srcRect r="1581"/>
          <a:stretch/>
        </p:blipFill>
        <p:spPr bwMode="auto">
          <a:xfrm>
            <a:off x="469901" y="3808060"/>
            <a:ext cx="5486400" cy="1364622"/>
          </a:xfrm>
          <a:prstGeom prst="rect">
            <a:avLst/>
          </a:prstGeom>
          <a:noFill/>
          <a:ln>
            <a:noFill/>
          </a:ln>
        </p:spPr>
      </p:pic>
      <p:pic>
        <p:nvPicPr>
          <p:cNvPr id="5" name="Picture 4">
            <a:extLst>
              <a:ext uri="{FF2B5EF4-FFF2-40B4-BE49-F238E27FC236}">
                <a16:creationId xmlns:a16="http://schemas.microsoft.com/office/drawing/2014/main" id="{242D56BF-CD1F-44AA-97AD-7D6DA9CE50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4" t="10470" r="46036" b="3131"/>
          <a:stretch/>
        </p:blipFill>
        <p:spPr bwMode="auto">
          <a:xfrm>
            <a:off x="469900" y="5172682"/>
            <a:ext cx="5486400" cy="1179034"/>
          </a:xfrm>
          <a:prstGeom prst="rect">
            <a:avLst/>
          </a:prstGeom>
          <a:noFill/>
          <a:ln>
            <a:noFill/>
          </a:ln>
        </p:spPr>
      </p:pic>
      <p:pic>
        <p:nvPicPr>
          <p:cNvPr id="6" name="Graphic 5" descr="Arrow Straight">
            <a:extLst>
              <a:ext uri="{FF2B5EF4-FFF2-40B4-BE49-F238E27FC236}">
                <a16:creationId xmlns:a16="http://schemas.microsoft.com/office/drawing/2014/main" id="{87BA60EF-9C77-481D-ACA4-CAB5F07D2B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755900" y="3350860"/>
            <a:ext cx="457200" cy="457200"/>
          </a:xfrm>
          <a:prstGeom prst="rect">
            <a:avLst/>
          </a:prstGeom>
        </p:spPr>
      </p:pic>
      <p:pic>
        <p:nvPicPr>
          <p:cNvPr id="7" name="Picture 6">
            <a:extLst>
              <a:ext uri="{FF2B5EF4-FFF2-40B4-BE49-F238E27FC236}">
                <a16:creationId xmlns:a16="http://schemas.microsoft.com/office/drawing/2014/main" id="{CC0E8F73-7816-4C4E-9315-0F86007A3983}"/>
              </a:ext>
            </a:extLst>
          </p:cNvPr>
          <p:cNvPicPr>
            <a:picLocks noChangeAspect="1"/>
          </p:cNvPicPr>
          <p:nvPr/>
        </p:nvPicPr>
        <p:blipFill rotWithShape="1">
          <a:blip r:embed="rId7"/>
          <a:srcRect b="20008"/>
          <a:stretch/>
        </p:blipFill>
        <p:spPr>
          <a:xfrm>
            <a:off x="6235699" y="1363187"/>
            <a:ext cx="5486400" cy="2356644"/>
          </a:xfrm>
          <a:prstGeom prst="rect">
            <a:avLst/>
          </a:prstGeom>
        </p:spPr>
      </p:pic>
      <p:pic>
        <p:nvPicPr>
          <p:cNvPr id="8" name="Picture 7">
            <a:extLst>
              <a:ext uri="{FF2B5EF4-FFF2-40B4-BE49-F238E27FC236}">
                <a16:creationId xmlns:a16="http://schemas.microsoft.com/office/drawing/2014/main" id="{015F1705-2E41-4CA7-A261-23FCCFB7B2D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35698" y="3774526"/>
            <a:ext cx="5432387" cy="1462249"/>
          </a:xfrm>
          <a:prstGeom prst="rect">
            <a:avLst/>
          </a:prstGeom>
          <a:noFill/>
          <a:ln>
            <a:noFill/>
          </a:ln>
        </p:spPr>
      </p:pic>
      <p:pic>
        <p:nvPicPr>
          <p:cNvPr id="9" name="Picture 8">
            <a:extLst>
              <a:ext uri="{FF2B5EF4-FFF2-40B4-BE49-F238E27FC236}">
                <a16:creationId xmlns:a16="http://schemas.microsoft.com/office/drawing/2014/main" id="{66306B2D-DC57-449D-9DA1-1156D824B8A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5699" y="5329130"/>
            <a:ext cx="5498064" cy="1025714"/>
          </a:xfrm>
          <a:prstGeom prst="rect">
            <a:avLst/>
          </a:prstGeom>
          <a:noFill/>
          <a:ln>
            <a:noFill/>
          </a:ln>
        </p:spPr>
      </p:pic>
      <p:sp>
        <p:nvSpPr>
          <p:cNvPr id="10" name="TextBox 9">
            <a:extLst>
              <a:ext uri="{FF2B5EF4-FFF2-40B4-BE49-F238E27FC236}">
                <a16:creationId xmlns:a16="http://schemas.microsoft.com/office/drawing/2014/main" id="{8BEB094C-B7DC-4D2A-AF04-65B7951B9A7B}"/>
              </a:ext>
            </a:extLst>
          </p:cNvPr>
          <p:cNvSpPr txBox="1"/>
          <p:nvPr/>
        </p:nvSpPr>
        <p:spPr>
          <a:xfrm>
            <a:off x="6235698" y="867964"/>
            <a:ext cx="5420719" cy="215444"/>
          </a:xfrm>
          <a:prstGeom prst="rect">
            <a:avLst/>
          </a:prstGeom>
          <a:noFill/>
        </p:spPr>
        <p:txBody>
          <a:bodyPr wrap="square" lIns="0" tIns="0" rIns="0" bIns="0" rtlCol="0">
            <a:spAutoFit/>
          </a:bodyPr>
          <a:lstStyle/>
          <a:p>
            <a:r>
              <a:rPr lang="en-US" sz="1400"/>
              <a:t>Demo</a:t>
            </a:r>
          </a:p>
        </p:txBody>
      </p:sp>
    </p:spTree>
    <p:extLst>
      <p:ext uri="{BB962C8B-B14F-4D97-AF65-F5344CB8AC3E}">
        <p14:creationId xmlns:p14="http://schemas.microsoft.com/office/powerpoint/2010/main" val="29017828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AC4E-E222-4330-AAA5-F064F7A5A6B4}"/>
              </a:ext>
            </a:extLst>
          </p:cNvPr>
          <p:cNvSpPr>
            <a:spLocks noGrp="1"/>
          </p:cNvSpPr>
          <p:nvPr>
            <p:ph type="title"/>
          </p:nvPr>
        </p:nvSpPr>
        <p:spPr/>
        <p:txBody>
          <a:bodyPr/>
          <a:lstStyle/>
          <a:p>
            <a:r>
              <a:rPr lang="en-US" b="1"/>
              <a:t>Custom CDS Views</a:t>
            </a:r>
          </a:p>
        </p:txBody>
      </p:sp>
      <p:sp>
        <p:nvSpPr>
          <p:cNvPr id="9" name="Text Placeholder 2">
            <a:extLst>
              <a:ext uri="{FF2B5EF4-FFF2-40B4-BE49-F238E27FC236}">
                <a16:creationId xmlns:a16="http://schemas.microsoft.com/office/drawing/2014/main" id="{92A2C7AF-A782-4407-9129-81013C92EE93}"/>
              </a:ext>
            </a:extLst>
          </p:cNvPr>
          <p:cNvSpPr txBox="1">
            <a:spLocks/>
          </p:cNvSpPr>
          <p:nvPr/>
        </p:nvSpPr>
        <p:spPr>
          <a:xfrm>
            <a:off x="713738" y="1386965"/>
            <a:ext cx="1775459"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Displays list of all pre-existing CDS views including custom CDS views. </a:t>
            </a:r>
          </a:p>
        </p:txBody>
      </p:sp>
      <p:sp>
        <p:nvSpPr>
          <p:cNvPr id="10" name="Text Placeholder 8">
            <a:extLst>
              <a:ext uri="{FF2B5EF4-FFF2-40B4-BE49-F238E27FC236}">
                <a16:creationId xmlns:a16="http://schemas.microsoft.com/office/drawing/2014/main" id="{5C57912A-F1DF-4FDE-B2C2-EBA437D47B87}"/>
              </a:ext>
            </a:extLst>
          </p:cNvPr>
          <p:cNvSpPr txBox="1">
            <a:spLocks/>
          </p:cNvSpPr>
          <p:nvPr/>
        </p:nvSpPr>
        <p:spPr>
          <a:xfrm>
            <a:off x="3031511" y="1386965"/>
            <a:ext cx="2669540"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Allows user to create Custom CDS views using a primary data source and associated data sources if needed</a:t>
            </a:r>
          </a:p>
        </p:txBody>
      </p:sp>
      <p:sp>
        <p:nvSpPr>
          <p:cNvPr id="11" name="Text Placeholder 9">
            <a:extLst>
              <a:ext uri="{FF2B5EF4-FFF2-40B4-BE49-F238E27FC236}">
                <a16:creationId xmlns:a16="http://schemas.microsoft.com/office/drawing/2014/main" id="{223D48B0-DC6A-4297-ABC8-EB94DD1A73CB}"/>
              </a:ext>
            </a:extLst>
          </p:cNvPr>
          <p:cNvSpPr txBox="1">
            <a:spLocks/>
          </p:cNvSpPr>
          <p:nvPr/>
        </p:nvSpPr>
        <p:spPr>
          <a:xfrm>
            <a:off x="6243366" y="1386965"/>
            <a:ext cx="2592000"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Allows model the data access without amending underlying database tables; hence creating a degree of separation.	</a:t>
            </a:r>
          </a:p>
        </p:txBody>
      </p:sp>
      <p:sp>
        <p:nvSpPr>
          <p:cNvPr id="12" name="Text Placeholder 10">
            <a:extLst>
              <a:ext uri="{FF2B5EF4-FFF2-40B4-BE49-F238E27FC236}">
                <a16:creationId xmlns:a16="http://schemas.microsoft.com/office/drawing/2014/main" id="{C91C2A92-F1DA-44CF-9458-4EC40F85ED2C}"/>
              </a:ext>
            </a:extLst>
          </p:cNvPr>
          <p:cNvSpPr txBox="1">
            <a:spLocks/>
          </p:cNvSpPr>
          <p:nvPr/>
        </p:nvSpPr>
        <p:spPr>
          <a:xfrm>
            <a:off x="9130097" y="1392170"/>
            <a:ext cx="1775459"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Custom CDS view can be consumed by UI, Analytics or any other system.</a:t>
            </a:r>
          </a:p>
        </p:txBody>
      </p:sp>
      <p:graphicFrame>
        <p:nvGraphicFramePr>
          <p:cNvPr id="13" name="Table 6">
            <a:extLst>
              <a:ext uri="{FF2B5EF4-FFF2-40B4-BE49-F238E27FC236}">
                <a16:creationId xmlns:a16="http://schemas.microsoft.com/office/drawing/2014/main" id="{D2CC2B91-AA19-4950-A8C2-2E91F212CDB8}"/>
              </a:ext>
            </a:extLst>
          </p:cNvPr>
          <p:cNvGraphicFramePr>
            <a:graphicFrameLocks noGrp="1"/>
          </p:cNvGraphicFramePr>
          <p:nvPr/>
        </p:nvGraphicFramePr>
        <p:xfrm>
          <a:off x="469899" y="3124200"/>
          <a:ext cx="11252199" cy="292608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88812">
                <a:tc>
                  <a:txBody>
                    <a:bodyPr/>
                    <a:lstStyle/>
                    <a:p>
                      <a:r>
                        <a:rPr lang="en-US" sz="1600" b="0"/>
                        <a:t>Key Considerations</a:t>
                      </a:r>
                    </a:p>
                  </a:txBody>
                  <a:tcPr anchor="ctr">
                    <a:solidFill>
                      <a:schemeClr val="tx1">
                        <a:lumMod val="75000"/>
                        <a:lumOff val="25000"/>
                      </a:schemeClr>
                    </a:solidFill>
                  </a:tcPr>
                </a:tc>
                <a:extLst>
                  <a:ext uri="{0D108BD9-81ED-4DB2-BD59-A6C34878D82A}">
                    <a16:rowId xmlns:a16="http://schemas.microsoft.com/office/drawing/2014/main" val="3961254890"/>
                  </a:ext>
                </a:extLst>
              </a:tr>
              <a:tr h="2537268">
                <a:tc>
                  <a:txBody>
                    <a:bodyPr/>
                    <a:lstStyle/>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dirty="0"/>
                        <a:t>Business Catalog SAP_CORE_BC_EXT and SAP_CORE_BC_COM should be assigned to the user.</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dirty="0"/>
                        <a:t>Allows users to create associations between multiple database views demanding caution especially when custom CDS is built upon other custom CDS views. </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dirty="0"/>
                        <a:t>CDS views can be exposed as external API by selecting the relevant checkbox on the General tab.</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dirty="0"/>
                        <a:t>Query cannot be used as a primary or associated data source for the CDS view.</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dirty="0"/>
                        <a:t>Parameters can be used only if the underlying data source contains parameters</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t>Filters are used to adjust the result set of the CDS view. Fields from associated data source can be used if the cardinality is 1:1.  </a:t>
                      </a:r>
                    </a:p>
                  </a:txBody>
                  <a:tcPr>
                    <a:noFill/>
                  </a:tcPr>
                </a:tc>
                <a:extLst>
                  <a:ext uri="{0D108BD9-81ED-4DB2-BD59-A6C34878D82A}">
                    <a16:rowId xmlns:a16="http://schemas.microsoft.com/office/drawing/2014/main" val="1971475875"/>
                  </a:ext>
                </a:extLst>
              </a:tr>
            </a:tbl>
          </a:graphicData>
        </a:graphic>
      </p:graphicFrame>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898" y="918207"/>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Introduction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Tree>
    <p:extLst>
      <p:ext uri="{BB962C8B-B14F-4D97-AF65-F5344CB8AC3E}">
        <p14:creationId xmlns:p14="http://schemas.microsoft.com/office/powerpoint/2010/main" val="23348045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474401677"/>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pic>
        <p:nvPicPr>
          <p:cNvPr id="26" name="Picture 25">
            <a:extLst>
              <a:ext uri="{FF2B5EF4-FFF2-40B4-BE49-F238E27FC236}">
                <a16:creationId xmlns:a16="http://schemas.microsoft.com/office/drawing/2014/main" id="{046E4A3D-A0B5-471D-B133-0C57F3D16D52}"/>
              </a:ext>
            </a:extLst>
          </p:cNvPr>
          <p:cNvPicPr>
            <a:picLocks noChangeAspect="1"/>
          </p:cNvPicPr>
          <p:nvPr/>
        </p:nvPicPr>
        <p:blipFill>
          <a:blip r:embed="rId2"/>
          <a:stretch>
            <a:fillRect/>
          </a:stretch>
        </p:blipFill>
        <p:spPr>
          <a:xfrm>
            <a:off x="464069" y="580960"/>
            <a:ext cx="5962957" cy="1260540"/>
          </a:xfrm>
          <a:prstGeom prst="rect">
            <a:avLst/>
          </a:prstGeom>
        </p:spPr>
      </p:pic>
      <p:pic>
        <p:nvPicPr>
          <p:cNvPr id="27" name="Picture 26">
            <a:extLst>
              <a:ext uri="{FF2B5EF4-FFF2-40B4-BE49-F238E27FC236}">
                <a16:creationId xmlns:a16="http://schemas.microsoft.com/office/drawing/2014/main" id="{058C6DD5-6A3F-4D59-BCC3-8B40D78DA74C}"/>
              </a:ext>
            </a:extLst>
          </p:cNvPr>
          <p:cNvPicPr>
            <a:picLocks noChangeAspect="1"/>
          </p:cNvPicPr>
          <p:nvPr/>
        </p:nvPicPr>
        <p:blipFill>
          <a:blip r:embed="rId3"/>
          <a:stretch>
            <a:fillRect/>
          </a:stretch>
        </p:blipFill>
        <p:spPr>
          <a:xfrm>
            <a:off x="8064829" y="598423"/>
            <a:ext cx="3651438" cy="1225613"/>
          </a:xfrm>
          <a:prstGeom prst="rect">
            <a:avLst/>
          </a:prstGeom>
        </p:spPr>
      </p:pic>
      <p:pic>
        <p:nvPicPr>
          <p:cNvPr id="28" name="Picture 27">
            <a:extLst>
              <a:ext uri="{FF2B5EF4-FFF2-40B4-BE49-F238E27FC236}">
                <a16:creationId xmlns:a16="http://schemas.microsoft.com/office/drawing/2014/main" id="{20CAB3E4-BE2A-49B3-A018-5052956095B1}"/>
              </a:ext>
            </a:extLst>
          </p:cNvPr>
          <p:cNvPicPr>
            <a:picLocks noChangeAspect="1"/>
          </p:cNvPicPr>
          <p:nvPr/>
        </p:nvPicPr>
        <p:blipFill>
          <a:blip r:embed="rId4"/>
          <a:stretch>
            <a:fillRect/>
          </a:stretch>
        </p:blipFill>
        <p:spPr>
          <a:xfrm>
            <a:off x="6605505" y="1958873"/>
            <a:ext cx="5122427" cy="1412948"/>
          </a:xfrm>
          <a:prstGeom prst="rect">
            <a:avLst/>
          </a:prstGeom>
        </p:spPr>
      </p:pic>
      <p:pic>
        <p:nvPicPr>
          <p:cNvPr id="29" name="Picture 28">
            <a:extLst>
              <a:ext uri="{FF2B5EF4-FFF2-40B4-BE49-F238E27FC236}">
                <a16:creationId xmlns:a16="http://schemas.microsoft.com/office/drawing/2014/main" id="{7E4C0943-F779-4784-BC3B-A62FCDA561D8}"/>
              </a:ext>
            </a:extLst>
          </p:cNvPr>
          <p:cNvPicPr>
            <a:picLocks noChangeAspect="1"/>
          </p:cNvPicPr>
          <p:nvPr/>
        </p:nvPicPr>
        <p:blipFill>
          <a:blip r:embed="rId5"/>
          <a:stretch>
            <a:fillRect/>
          </a:stretch>
        </p:blipFill>
        <p:spPr>
          <a:xfrm>
            <a:off x="464068" y="1958874"/>
            <a:ext cx="5951293" cy="1581232"/>
          </a:xfrm>
          <a:prstGeom prst="rect">
            <a:avLst/>
          </a:prstGeom>
        </p:spPr>
      </p:pic>
      <p:graphicFrame>
        <p:nvGraphicFramePr>
          <p:cNvPr id="30" name="Table 7">
            <a:extLst>
              <a:ext uri="{FF2B5EF4-FFF2-40B4-BE49-F238E27FC236}">
                <a16:creationId xmlns:a16="http://schemas.microsoft.com/office/drawing/2014/main" id="{3F0A3C15-96B7-4145-833C-45ADFC02C605}"/>
              </a:ext>
            </a:extLst>
          </p:cNvPr>
          <p:cNvGraphicFramePr>
            <a:graphicFrameLocks noGrp="1"/>
          </p:cNvGraphicFramePr>
          <p:nvPr>
            <p:extLst>
              <p:ext uri="{D42A27DB-BD31-4B8C-83A1-F6EECF244321}">
                <p14:modId xmlns:p14="http://schemas.microsoft.com/office/powerpoint/2010/main" val="3369669539"/>
              </p:ext>
            </p:extLst>
          </p:nvPr>
        </p:nvGraphicFramePr>
        <p:xfrm>
          <a:off x="6605505" y="3657480"/>
          <a:ext cx="5110762" cy="1930400"/>
        </p:xfrm>
        <a:graphic>
          <a:graphicData uri="http://schemas.openxmlformats.org/drawingml/2006/table">
            <a:tbl>
              <a:tblPr bandRow="1">
                <a:tableStyleId>{5C22544A-7EE6-4342-B048-85BDC9FD1C3A}</a:tableStyleId>
              </a:tblPr>
              <a:tblGrid>
                <a:gridCol w="5110762">
                  <a:extLst>
                    <a:ext uri="{9D8B030D-6E8A-4147-A177-3AD203B41FA5}">
                      <a16:colId xmlns:a16="http://schemas.microsoft.com/office/drawing/2014/main" val="1133353977"/>
                    </a:ext>
                  </a:extLst>
                </a:gridCol>
              </a:tblGrid>
              <a:tr h="1930400">
                <a:tc>
                  <a:txBody>
                    <a:bodyPr/>
                    <a:lstStyle/>
                    <a:p>
                      <a:pPr marL="285750" indent="-285750">
                        <a:buFont typeface="Arial" panose="020B0604020202020204" pitchFamily="34" charset="0"/>
                        <a:buChar char="•"/>
                      </a:pPr>
                      <a:r>
                        <a:rPr lang="en-US" sz="1400"/>
                        <a:t>Open Custom CDS View Application</a:t>
                      </a:r>
                    </a:p>
                    <a:p>
                      <a:pPr marL="285750" indent="-285750">
                        <a:buFont typeface="Arial" panose="020B0604020202020204" pitchFamily="34" charset="0"/>
                        <a:buChar char="•"/>
                      </a:pPr>
                      <a:r>
                        <a:rPr lang="en-US" sz="1400"/>
                        <a:t>Create a new CDS View</a:t>
                      </a:r>
                    </a:p>
                    <a:p>
                      <a:pPr marL="285750" indent="-285750">
                        <a:buFont typeface="Arial" panose="020B0604020202020204" pitchFamily="34" charset="0"/>
                        <a:buChar char="•"/>
                      </a:pPr>
                      <a:r>
                        <a:rPr lang="en-US" sz="1400"/>
                        <a:t>Add Data Source based on the requirement list of the available data sources</a:t>
                      </a:r>
                    </a:p>
                  </a:txBody>
                  <a:tcPr anchor="ctr">
                    <a:noFill/>
                  </a:tcPr>
                </a:tc>
                <a:extLst>
                  <a:ext uri="{0D108BD9-81ED-4DB2-BD59-A6C34878D82A}">
                    <a16:rowId xmlns:a16="http://schemas.microsoft.com/office/drawing/2014/main" val="2031502778"/>
                  </a:ext>
                </a:extLst>
              </a:tr>
            </a:tbl>
          </a:graphicData>
        </a:graphic>
      </p:graphicFrame>
      <p:pic>
        <p:nvPicPr>
          <p:cNvPr id="31" name="Graphic 30" descr="Arrow Straight">
            <a:extLst>
              <a:ext uri="{FF2B5EF4-FFF2-40B4-BE49-F238E27FC236}">
                <a16:creationId xmlns:a16="http://schemas.microsoft.com/office/drawing/2014/main" id="{6C9BBAAD-F40B-4589-8A2C-365A0AB27E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6427026" y="982629"/>
            <a:ext cx="457200" cy="457200"/>
          </a:xfrm>
          <a:prstGeom prst="rect">
            <a:avLst/>
          </a:prstGeom>
        </p:spPr>
      </p:pic>
      <p:pic>
        <p:nvPicPr>
          <p:cNvPr id="32" name="Graphic 31" descr="Arrow Straight">
            <a:extLst>
              <a:ext uri="{FF2B5EF4-FFF2-40B4-BE49-F238E27FC236}">
                <a16:creationId xmlns:a16="http://schemas.microsoft.com/office/drawing/2014/main" id="{CAAAC4E2-2936-477F-A5FE-61C1939940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1833" y="2436747"/>
            <a:ext cx="457200" cy="457200"/>
          </a:xfrm>
          <a:prstGeom prst="rect">
            <a:avLst/>
          </a:prstGeom>
        </p:spPr>
      </p:pic>
      <p:pic>
        <p:nvPicPr>
          <p:cNvPr id="33" name="Graphic 32" descr="Arrow Straight">
            <a:extLst>
              <a:ext uri="{FF2B5EF4-FFF2-40B4-BE49-F238E27FC236}">
                <a16:creationId xmlns:a16="http://schemas.microsoft.com/office/drawing/2014/main" id="{ACD8724B-BDE2-4F27-BC6F-30D6FE582D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9403510" y="1730272"/>
            <a:ext cx="457200" cy="457200"/>
          </a:xfrm>
          <a:prstGeom prst="rect">
            <a:avLst/>
          </a:prstGeom>
        </p:spPr>
      </p:pic>
      <p:pic>
        <p:nvPicPr>
          <p:cNvPr id="34" name="Picture 33">
            <a:extLst>
              <a:ext uri="{FF2B5EF4-FFF2-40B4-BE49-F238E27FC236}">
                <a16:creationId xmlns:a16="http://schemas.microsoft.com/office/drawing/2014/main" id="{DDAF8CCE-510C-4646-B28C-0965D17E55F2}"/>
              </a:ext>
            </a:extLst>
          </p:cNvPr>
          <p:cNvPicPr>
            <a:picLocks noChangeAspect="1"/>
          </p:cNvPicPr>
          <p:nvPr/>
        </p:nvPicPr>
        <p:blipFill>
          <a:blip r:embed="rId8"/>
          <a:stretch>
            <a:fillRect/>
          </a:stretch>
        </p:blipFill>
        <p:spPr>
          <a:xfrm>
            <a:off x="464068" y="3684889"/>
            <a:ext cx="5871258" cy="2380864"/>
          </a:xfrm>
          <a:prstGeom prst="rect">
            <a:avLst/>
          </a:prstGeom>
        </p:spPr>
      </p:pic>
      <p:pic>
        <p:nvPicPr>
          <p:cNvPr id="35" name="Graphic 34" descr="Arrow Straight">
            <a:extLst>
              <a:ext uri="{FF2B5EF4-FFF2-40B4-BE49-F238E27FC236}">
                <a16:creationId xmlns:a16="http://schemas.microsoft.com/office/drawing/2014/main" id="{8121354A-9C22-45EA-8764-0C7C7D0E4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3211114" y="3428880"/>
            <a:ext cx="457200" cy="457200"/>
          </a:xfrm>
          <a:prstGeom prst="rect">
            <a:avLst/>
          </a:prstGeom>
        </p:spPr>
      </p:pic>
      <p:pic>
        <p:nvPicPr>
          <p:cNvPr id="36" name="Graphic 35" descr="Arrow Straight">
            <a:extLst>
              <a:ext uri="{FF2B5EF4-FFF2-40B4-BE49-F238E27FC236}">
                <a16:creationId xmlns:a16="http://schemas.microsoft.com/office/drawing/2014/main" id="{BD04F256-DC8C-4545-8F76-0A56C486C8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11259067" y="5747669"/>
            <a:ext cx="457200" cy="457200"/>
          </a:xfrm>
          <a:prstGeom prst="rect">
            <a:avLst/>
          </a:prstGeom>
        </p:spPr>
      </p:pic>
    </p:spTree>
    <p:extLst>
      <p:ext uri="{BB962C8B-B14F-4D97-AF65-F5344CB8AC3E}">
        <p14:creationId xmlns:p14="http://schemas.microsoft.com/office/powerpoint/2010/main" val="40091033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graphicFrame>
        <p:nvGraphicFramePr>
          <p:cNvPr id="15" name="Table 7">
            <a:extLst>
              <a:ext uri="{FF2B5EF4-FFF2-40B4-BE49-F238E27FC236}">
                <a16:creationId xmlns:a16="http://schemas.microsoft.com/office/drawing/2014/main" id="{76D57394-D43B-40FD-9D51-0A391235F710}"/>
              </a:ext>
            </a:extLst>
          </p:cNvPr>
          <p:cNvGraphicFramePr>
            <a:graphicFrameLocks noGrp="1"/>
          </p:cNvGraphicFramePr>
          <p:nvPr>
            <p:extLst>
              <p:ext uri="{D42A27DB-BD31-4B8C-83A1-F6EECF244321}">
                <p14:modId xmlns:p14="http://schemas.microsoft.com/office/powerpoint/2010/main" val="3209456446"/>
              </p:ext>
            </p:extLst>
          </p:nvPr>
        </p:nvGraphicFramePr>
        <p:xfrm>
          <a:off x="464068" y="697745"/>
          <a:ext cx="5205212" cy="1930400"/>
        </p:xfrm>
        <a:graphic>
          <a:graphicData uri="http://schemas.openxmlformats.org/drawingml/2006/table">
            <a:tbl>
              <a:tblPr bandRow="1">
                <a:tableStyleId>{5C22544A-7EE6-4342-B048-85BDC9FD1C3A}</a:tableStyleId>
              </a:tblPr>
              <a:tblGrid>
                <a:gridCol w="5205212">
                  <a:extLst>
                    <a:ext uri="{9D8B030D-6E8A-4147-A177-3AD203B41FA5}">
                      <a16:colId xmlns:a16="http://schemas.microsoft.com/office/drawing/2014/main" val="1133353977"/>
                    </a:ext>
                  </a:extLst>
                </a:gridCol>
              </a:tblGrid>
              <a:tr h="1930400">
                <a:tc>
                  <a:txBody>
                    <a:bodyPr/>
                    <a:lstStyle/>
                    <a:p>
                      <a:pPr marL="285750" indent="-285750">
                        <a:buFont typeface="Arial" panose="020B0604020202020204" pitchFamily="34" charset="0"/>
                        <a:buChar char="•"/>
                      </a:pPr>
                      <a:r>
                        <a:rPr lang="en-US" sz="1400"/>
                        <a:t>Add fields based on the functional requirement apart from the Key field which is selected by default</a:t>
                      </a:r>
                    </a:p>
                    <a:p>
                      <a:pPr marL="285750" indent="-285750">
                        <a:buFont typeface="Arial" panose="020B0604020202020204" pitchFamily="34" charset="0"/>
                        <a:buChar char="•"/>
                      </a:pPr>
                      <a:r>
                        <a:rPr lang="en-US" sz="1400"/>
                        <a:t>Associated Data Sources can be created as well</a:t>
                      </a:r>
                    </a:p>
                    <a:p>
                      <a:pPr marL="285750" indent="-285750">
                        <a:buFont typeface="Arial" panose="020B0604020202020204" pitchFamily="34" charset="0"/>
                        <a:buChar char="•"/>
                      </a:pPr>
                      <a:endParaRPr lang="en-US" sz="1400"/>
                    </a:p>
                  </a:txBody>
                  <a:tcPr anchor="ctr">
                    <a:noFill/>
                  </a:tcPr>
                </a:tc>
                <a:extLst>
                  <a:ext uri="{0D108BD9-81ED-4DB2-BD59-A6C34878D82A}">
                    <a16:rowId xmlns:a16="http://schemas.microsoft.com/office/drawing/2014/main" val="2031502778"/>
                  </a:ext>
                </a:extLst>
              </a:tr>
            </a:tbl>
          </a:graphicData>
        </a:graphic>
      </p:graphicFrame>
      <p:pic>
        <p:nvPicPr>
          <p:cNvPr id="16" name="Picture 15">
            <a:extLst>
              <a:ext uri="{FF2B5EF4-FFF2-40B4-BE49-F238E27FC236}">
                <a16:creationId xmlns:a16="http://schemas.microsoft.com/office/drawing/2014/main" id="{1C4C0B2A-B1B9-4B93-BF10-77E8006637C9}"/>
              </a:ext>
            </a:extLst>
          </p:cNvPr>
          <p:cNvPicPr>
            <a:picLocks noChangeAspect="1"/>
          </p:cNvPicPr>
          <p:nvPr/>
        </p:nvPicPr>
        <p:blipFill>
          <a:blip r:embed="rId2"/>
          <a:stretch>
            <a:fillRect/>
          </a:stretch>
        </p:blipFill>
        <p:spPr>
          <a:xfrm>
            <a:off x="5881546" y="697745"/>
            <a:ext cx="5846386" cy="1601552"/>
          </a:xfrm>
          <a:prstGeom prst="rect">
            <a:avLst/>
          </a:prstGeom>
        </p:spPr>
      </p:pic>
      <p:pic>
        <p:nvPicPr>
          <p:cNvPr id="17" name="Picture 16">
            <a:extLst>
              <a:ext uri="{FF2B5EF4-FFF2-40B4-BE49-F238E27FC236}">
                <a16:creationId xmlns:a16="http://schemas.microsoft.com/office/drawing/2014/main" id="{A55CAC07-9446-4B63-BCBA-C1A8AD6550EE}"/>
              </a:ext>
            </a:extLst>
          </p:cNvPr>
          <p:cNvPicPr>
            <a:picLocks noChangeAspect="1"/>
          </p:cNvPicPr>
          <p:nvPr/>
        </p:nvPicPr>
        <p:blipFill>
          <a:blip r:embed="rId3"/>
          <a:stretch>
            <a:fillRect/>
          </a:stretch>
        </p:blipFill>
        <p:spPr>
          <a:xfrm>
            <a:off x="5801359" y="3894912"/>
            <a:ext cx="5846386" cy="666785"/>
          </a:xfrm>
          <a:prstGeom prst="rect">
            <a:avLst/>
          </a:prstGeom>
        </p:spPr>
      </p:pic>
      <p:pic>
        <p:nvPicPr>
          <p:cNvPr id="18" name="Picture 17">
            <a:extLst>
              <a:ext uri="{FF2B5EF4-FFF2-40B4-BE49-F238E27FC236}">
                <a16:creationId xmlns:a16="http://schemas.microsoft.com/office/drawing/2014/main" id="{EE76DB0E-D4B0-4BAB-9E0C-7BFEBAA40D06}"/>
              </a:ext>
            </a:extLst>
          </p:cNvPr>
          <p:cNvPicPr>
            <a:picLocks noChangeAspect="1"/>
          </p:cNvPicPr>
          <p:nvPr/>
        </p:nvPicPr>
        <p:blipFill>
          <a:blip r:embed="rId4"/>
          <a:stretch>
            <a:fillRect/>
          </a:stretch>
        </p:blipFill>
        <p:spPr>
          <a:xfrm>
            <a:off x="5801359" y="2628145"/>
            <a:ext cx="5926573" cy="1203387"/>
          </a:xfrm>
          <a:prstGeom prst="rect">
            <a:avLst/>
          </a:prstGeom>
        </p:spPr>
      </p:pic>
      <p:pic>
        <p:nvPicPr>
          <p:cNvPr id="19" name="Picture 18">
            <a:extLst>
              <a:ext uri="{FF2B5EF4-FFF2-40B4-BE49-F238E27FC236}">
                <a16:creationId xmlns:a16="http://schemas.microsoft.com/office/drawing/2014/main" id="{DB5C30D1-E008-439A-A59A-66DCCCC14921}"/>
              </a:ext>
            </a:extLst>
          </p:cNvPr>
          <p:cNvPicPr>
            <a:picLocks noChangeAspect="1"/>
          </p:cNvPicPr>
          <p:nvPr/>
        </p:nvPicPr>
        <p:blipFill rotWithShape="1">
          <a:blip r:embed="rId5"/>
          <a:srcRect t="14253"/>
          <a:stretch/>
        </p:blipFill>
        <p:spPr>
          <a:xfrm>
            <a:off x="464068" y="2767233"/>
            <a:ext cx="5205212" cy="1203387"/>
          </a:xfrm>
          <a:prstGeom prst="rect">
            <a:avLst/>
          </a:prstGeom>
        </p:spPr>
      </p:pic>
      <p:pic>
        <p:nvPicPr>
          <p:cNvPr id="20" name="Graphic 19" descr="Arrow Straight">
            <a:extLst>
              <a:ext uri="{FF2B5EF4-FFF2-40B4-BE49-F238E27FC236}">
                <a16:creationId xmlns:a16="http://schemas.microsoft.com/office/drawing/2014/main" id="{BCFB4090-6584-41A1-92DA-2349EBBB92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8296709" y="2310033"/>
            <a:ext cx="457200" cy="457200"/>
          </a:xfrm>
          <a:prstGeom prst="rect">
            <a:avLst/>
          </a:prstGeom>
        </p:spPr>
      </p:pic>
      <p:pic>
        <p:nvPicPr>
          <p:cNvPr id="21" name="Graphic 20" descr="Arrow Straight">
            <a:extLst>
              <a:ext uri="{FF2B5EF4-FFF2-40B4-BE49-F238E27FC236}">
                <a16:creationId xmlns:a16="http://schemas.microsoft.com/office/drawing/2014/main" id="{42997670-44DE-4058-BB69-A222B1AA5C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6720" y="2772638"/>
            <a:ext cx="457200" cy="457200"/>
          </a:xfrm>
          <a:prstGeom prst="rect">
            <a:avLst/>
          </a:prstGeom>
        </p:spPr>
      </p:pic>
      <p:pic>
        <p:nvPicPr>
          <p:cNvPr id="22" name="Picture 21">
            <a:extLst>
              <a:ext uri="{FF2B5EF4-FFF2-40B4-BE49-F238E27FC236}">
                <a16:creationId xmlns:a16="http://schemas.microsoft.com/office/drawing/2014/main" id="{324238FA-CA37-4062-B753-26033288D2F9}"/>
              </a:ext>
            </a:extLst>
          </p:cNvPr>
          <p:cNvPicPr>
            <a:picLocks noChangeAspect="1"/>
          </p:cNvPicPr>
          <p:nvPr/>
        </p:nvPicPr>
        <p:blipFill>
          <a:blip r:embed="rId8"/>
          <a:stretch>
            <a:fillRect/>
          </a:stretch>
        </p:blipFill>
        <p:spPr>
          <a:xfrm>
            <a:off x="464068" y="4728909"/>
            <a:ext cx="6618310" cy="1364050"/>
          </a:xfrm>
          <a:prstGeom prst="rect">
            <a:avLst/>
          </a:prstGeom>
        </p:spPr>
      </p:pic>
      <p:pic>
        <p:nvPicPr>
          <p:cNvPr id="23" name="Graphic 22" descr="Arrow Straight">
            <a:extLst>
              <a:ext uri="{FF2B5EF4-FFF2-40B4-BE49-F238E27FC236}">
                <a16:creationId xmlns:a16="http://schemas.microsoft.com/office/drawing/2014/main" id="{D9415F43-B963-4940-AFBD-E38A65774C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859589" y="4035797"/>
            <a:ext cx="457200" cy="457200"/>
          </a:xfrm>
          <a:prstGeom prst="rect">
            <a:avLst/>
          </a:prstGeom>
        </p:spPr>
      </p:pic>
    </p:spTree>
    <p:extLst>
      <p:ext uri="{BB962C8B-B14F-4D97-AF65-F5344CB8AC3E}">
        <p14:creationId xmlns:p14="http://schemas.microsoft.com/office/powerpoint/2010/main" val="6814488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AC4E-E222-4330-AAA5-F064F7A5A6B4}"/>
              </a:ext>
            </a:extLst>
          </p:cNvPr>
          <p:cNvSpPr>
            <a:spLocks noGrp="1"/>
          </p:cNvSpPr>
          <p:nvPr>
            <p:ph type="title"/>
          </p:nvPr>
        </p:nvSpPr>
        <p:spPr/>
        <p:txBody>
          <a:bodyPr/>
          <a:lstStyle/>
          <a:p>
            <a:r>
              <a:rPr lang="en-US" b="1"/>
              <a:t>Analytical Queries</a:t>
            </a:r>
          </a:p>
        </p:txBody>
      </p:sp>
      <p:sp>
        <p:nvSpPr>
          <p:cNvPr id="9" name="Text Placeholder 2">
            <a:extLst>
              <a:ext uri="{FF2B5EF4-FFF2-40B4-BE49-F238E27FC236}">
                <a16:creationId xmlns:a16="http://schemas.microsoft.com/office/drawing/2014/main" id="{92A2C7AF-A782-4407-9129-81013C92EE93}"/>
              </a:ext>
            </a:extLst>
          </p:cNvPr>
          <p:cNvSpPr txBox="1">
            <a:spLocks/>
          </p:cNvSpPr>
          <p:nvPr/>
        </p:nvSpPr>
        <p:spPr>
          <a:xfrm>
            <a:off x="469900" y="1386965"/>
            <a:ext cx="2591999"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Analytical Queries in CDS are used for reporting and analysis. Raw data from business documents are getting converted into a meaningful grid.</a:t>
            </a:r>
          </a:p>
        </p:txBody>
      </p:sp>
      <p:sp>
        <p:nvSpPr>
          <p:cNvPr id="10" name="Text Placeholder 8">
            <a:extLst>
              <a:ext uri="{FF2B5EF4-FFF2-40B4-BE49-F238E27FC236}">
                <a16:creationId xmlns:a16="http://schemas.microsoft.com/office/drawing/2014/main" id="{5C57912A-F1DF-4FDE-B2C2-EBA437D47B87}"/>
              </a:ext>
            </a:extLst>
          </p:cNvPr>
          <p:cNvSpPr txBox="1">
            <a:spLocks/>
          </p:cNvSpPr>
          <p:nvPr/>
        </p:nvSpPr>
        <p:spPr>
          <a:xfrm>
            <a:off x="3356633" y="1386965"/>
            <a:ext cx="2592000"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Analytical Queries can be created in CDS Views in a simple manner using the annotations.</a:t>
            </a:r>
          </a:p>
        </p:txBody>
      </p:sp>
      <p:sp>
        <p:nvSpPr>
          <p:cNvPr id="11" name="Text Placeholder 9">
            <a:extLst>
              <a:ext uri="{FF2B5EF4-FFF2-40B4-BE49-F238E27FC236}">
                <a16:creationId xmlns:a16="http://schemas.microsoft.com/office/drawing/2014/main" id="{223D48B0-DC6A-4297-ABC8-EB94DD1A73CB}"/>
              </a:ext>
            </a:extLst>
          </p:cNvPr>
          <p:cNvSpPr txBox="1">
            <a:spLocks/>
          </p:cNvSpPr>
          <p:nvPr/>
        </p:nvSpPr>
        <p:spPr>
          <a:xfrm>
            <a:off x="6243366" y="1386965"/>
            <a:ext cx="2592000"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We can analyze the Analytical queries using RSRT TCode directly without exposing the services to any of the reporting tools.</a:t>
            </a:r>
          </a:p>
        </p:txBody>
      </p:sp>
      <p:sp>
        <p:nvSpPr>
          <p:cNvPr id="12" name="Text Placeholder 10">
            <a:extLst>
              <a:ext uri="{FF2B5EF4-FFF2-40B4-BE49-F238E27FC236}">
                <a16:creationId xmlns:a16="http://schemas.microsoft.com/office/drawing/2014/main" id="{C91C2A92-F1DA-44CF-9458-4EC40F85ED2C}"/>
              </a:ext>
            </a:extLst>
          </p:cNvPr>
          <p:cNvSpPr txBox="1">
            <a:spLocks/>
          </p:cNvSpPr>
          <p:nvPr/>
        </p:nvSpPr>
        <p:spPr>
          <a:xfrm>
            <a:off x="9130100" y="1386965"/>
            <a:ext cx="2592000"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t>The Analytical Queries can be also exposed as Fiori tiles by exposing the </a:t>
            </a:r>
            <a:r>
              <a:rPr lang="en-US" sz="1400" err="1"/>
              <a:t>Odata</a:t>
            </a:r>
            <a:r>
              <a:rPr lang="en-US" sz="1400"/>
              <a:t> publish annotation.</a:t>
            </a:r>
          </a:p>
        </p:txBody>
      </p:sp>
      <p:graphicFrame>
        <p:nvGraphicFramePr>
          <p:cNvPr id="13" name="Table 6">
            <a:extLst>
              <a:ext uri="{FF2B5EF4-FFF2-40B4-BE49-F238E27FC236}">
                <a16:creationId xmlns:a16="http://schemas.microsoft.com/office/drawing/2014/main" id="{D2CC2B91-AA19-4950-A8C2-2E91F212CDB8}"/>
              </a:ext>
            </a:extLst>
          </p:cNvPr>
          <p:cNvGraphicFramePr>
            <a:graphicFrameLocks noGrp="1"/>
          </p:cNvGraphicFramePr>
          <p:nvPr>
            <p:extLst>
              <p:ext uri="{D42A27DB-BD31-4B8C-83A1-F6EECF244321}">
                <p14:modId xmlns:p14="http://schemas.microsoft.com/office/powerpoint/2010/main" val="2793920565"/>
              </p:ext>
            </p:extLst>
          </p:nvPr>
        </p:nvGraphicFramePr>
        <p:xfrm>
          <a:off x="469897" y="2774762"/>
          <a:ext cx="11252199" cy="3680652"/>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88812">
                <a:tc>
                  <a:txBody>
                    <a:bodyPr/>
                    <a:lstStyle/>
                    <a:p>
                      <a:r>
                        <a:rPr lang="en-US" sz="1600" b="0"/>
                        <a:t>Key Considerations</a:t>
                      </a:r>
                    </a:p>
                  </a:txBody>
                  <a:tcPr anchor="ctr">
                    <a:solidFill>
                      <a:schemeClr val="tx1">
                        <a:lumMod val="75000"/>
                        <a:lumOff val="25000"/>
                      </a:schemeClr>
                    </a:solidFill>
                  </a:tcPr>
                </a:tc>
                <a:extLst>
                  <a:ext uri="{0D108BD9-81ED-4DB2-BD59-A6C34878D82A}">
                    <a16:rowId xmlns:a16="http://schemas.microsoft.com/office/drawing/2014/main" val="3961254890"/>
                  </a:ext>
                </a:extLst>
              </a:tr>
              <a:tr h="2537268">
                <a:tc>
                  <a:txBody>
                    <a:bodyPr/>
                    <a:lstStyle/>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a:t>View becomes query view if annotation @</a:t>
                      </a:r>
                      <a:r>
                        <a:rPr lang="en-US" sz="1400" b="0" err="1"/>
                        <a:t>Analytics.query</a:t>
                      </a:r>
                      <a:r>
                        <a:rPr lang="en-US" sz="1400" b="0"/>
                        <a:t>: true is used, this annotation makes this view visible in query browser. </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a:t>Query view uses cube view created as data source.</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a:t>All the composite and base views should be active and appropriate roles should be given to access the analytical queries.</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a:t>@</a:t>
                      </a:r>
                      <a:r>
                        <a:rPr lang="en-US" sz="1400" b="0" err="1"/>
                        <a:t>AnalyticsDetails.query.displayHierarchy</a:t>
                      </a:r>
                      <a:r>
                        <a:rPr lang="en-US" sz="1400" b="0"/>
                        <a:t>: #ON  is used for displaying the hierarchy</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a:t>@</a:t>
                      </a:r>
                      <a:r>
                        <a:rPr lang="en-US" sz="1400" b="0" err="1"/>
                        <a:t>AnalyticsDetails.query.hierarchyInitialLevel</a:t>
                      </a:r>
                      <a:r>
                        <a:rPr lang="en-US" sz="1400" b="0"/>
                        <a:t>: 10  is used for default expand level.</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a:t>@</a:t>
                      </a:r>
                      <a:r>
                        <a:rPr lang="en-US" sz="1400" b="0" err="1"/>
                        <a:t>AnalyticsDetails.query.axis</a:t>
                      </a:r>
                      <a:r>
                        <a:rPr lang="en-US" sz="1400" b="0"/>
                        <a:t>: #ROWS  is used for defaulting attribute to row characteristics in query browser.</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a:t>@</a:t>
                      </a:r>
                      <a:r>
                        <a:rPr lang="en-US" sz="1400" b="0" err="1"/>
                        <a:t>AnalyticsDetails.query.display</a:t>
                      </a:r>
                      <a:r>
                        <a:rPr lang="en-US" sz="1400" b="0"/>
                        <a:t>: #KEY_TEXT  is used for displaying text of the key</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a:t>@</a:t>
                      </a:r>
                      <a:r>
                        <a:rPr lang="en-US" sz="1400" b="0" err="1"/>
                        <a:t>AnalyticsDetails.query.totals</a:t>
                      </a:r>
                      <a:r>
                        <a:rPr lang="en-US" sz="1400" b="0"/>
                        <a:t> is used for displaying totals</a:t>
                      </a:r>
                    </a:p>
                  </a:txBody>
                  <a:tcPr>
                    <a:noFill/>
                  </a:tcPr>
                </a:tc>
                <a:extLst>
                  <a:ext uri="{0D108BD9-81ED-4DB2-BD59-A6C34878D82A}">
                    <a16:rowId xmlns:a16="http://schemas.microsoft.com/office/drawing/2014/main" val="1971475875"/>
                  </a:ext>
                </a:extLst>
              </a:tr>
            </a:tbl>
          </a:graphicData>
        </a:graphic>
      </p:graphicFrame>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898" y="918207"/>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Introduction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Tree>
    <p:extLst>
      <p:ext uri="{BB962C8B-B14F-4D97-AF65-F5344CB8AC3E}">
        <p14:creationId xmlns:p14="http://schemas.microsoft.com/office/powerpoint/2010/main" val="24128703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12" name="Rectangle 11">
            <a:extLst>
              <a:ext uri="{FF2B5EF4-FFF2-40B4-BE49-F238E27FC236}">
                <a16:creationId xmlns:a16="http://schemas.microsoft.com/office/drawing/2014/main" id="{3881A772-FBB0-4C31-B22D-1E3BC7CB3A74}"/>
              </a:ext>
            </a:extLst>
          </p:cNvPr>
          <p:cNvSpPr/>
          <p:nvPr/>
        </p:nvSpPr>
        <p:spPr>
          <a:xfrm>
            <a:off x="464068" y="882686"/>
            <a:ext cx="3545651" cy="830997"/>
          </a:xfrm>
          <a:prstGeom prst="rect">
            <a:avLst/>
          </a:prstGeom>
        </p:spPr>
        <p:txBody>
          <a:bodyPr wrap="none">
            <a:spAutoFit/>
          </a:bodyPr>
          <a:lstStyle/>
          <a:p>
            <a:r>
              <a:rPr lang="en-US" b="1">
                <a:solidFill>
                  <a:srgbClr val="3C3C3C"/>
                </a:solidFill>
                <a:latin typeface="SAPRegular"/>
              </a:rPr>
              <a:t>Analytical Query Creation:</a:t>
            </a:r>
          </a:p>
          <a:p>
            <a:r>
              <a:rPr lang="en-US" b="1">
                <a:solidFill>
                  <a:srgbClr val="3C3C3C"/>
                </a:solidFill>
                <a:latin typeface="SAPRegular"/>
              </a:rPr>
              <a:t> </a:t>
            </a:r>
            <a:endParaRPr lang="en-US"/>
          </a:p>
        </p:txBody>
      </p:sp>
      <p:pic>
        <p:nvPicPr>
          <p:cNvPr id="13" name="Picture 12">
            <a:extLst>
              <a:ext uri="{FF2B5EF4-FFF2-40B4-BE49-F238E27FC236}">
                <a16:creationId xmlns:a16="http://schemas.microsoft.com/office/drawing/2014/main" id="{1A96B07D-2F17-4E8D-9434-76810D592FFD}"/>
              </a:ext>
            </a:extLst>
          </p:cNvPr>
          <p:cNvPicPr>
            <a:picLocks noChangeAspect="1"/>
          </p:cNvPicPr>
          <p:nvPr/>
        </p:nvPicPr>
        <p:blipFill>
          <a:blip r:embed="rId2"/>
          <a:stretch>
            <a:fillRect/>
          </a:stretch>
        </p:blipFill>
        <p:spPr>
          <a:xfrm>
            <a:off x="464068" y="1450881"/>
            <a:ext cx="4394426" cy="4454619"/>
          </a:xfrm>
          <a:prstGeom prst="rect">
            <a:avLst/>
          </a:prstGeom>
        </p:spPr>
      </p:pic>
      <p:sp>
        <p:nvSpPr>
          <p:cNvPr id="24" name="Rectangle 23">
            <a:extLst>
              <a:ext uri="{FF2B5EF4-FFF2-40B4-BE49-F238E27FC236}">
                <a16:creationId xmlns:a16="http://schemas.microsoft.com/office/drawing/2014/main" id="{CCB57282-3882-4223-9499-AF1F5EC9CBB2}"/>
              </a:ext>
            </a:extLst>
          </p:cNvPr>
          <p:cNvSpPr/>
          <p:nvPr/>
        </p:nvSpPr>
        <p:spPr>
          <a:xfrm>
            <a:off x="5960965" y="935951"/>
            <a:ext cx="5090240" cy="707886"/>
          </a:xfrm>
          <a:prstGeom prst="rect">
            <a:avLst/>
          </a:prstGeom>
        </p:spPr>
        <p:txBody>
          <a:bodyPr wrap="none">
            <a:spAutoFit/>
          </a:bodyPr>
          <a:lstStyle/>
          <a:p>
            <a:r>
              <a:rPr lang="en-US" b="1">
                <a:solidFill>
                  <a:srgbClr val="3C3C3C"/>
                </a:solidFill>
                <a:latin typeface="SAPRegular"/>
              </a:rPr>
              <a:t>Testing the Analytical query:</a:t>
            </a:r>
          </a:p>
          <a:p>
            <a:r>
              <a:rPr lang="en-US" sz="1600" err="1"/>
              <a:t>Tcode</a:t>
            </a:r>
            <a:r>
              <a:rPr lang="en-US" sz="1600"/>
              <a:t> </a:t>
            </a:r>
            <a:r>
              <a:rPr lang="en-US" sz="1600" b="1"/>
              <a:t>RSRT</a:t>
            </a:r>
            <a:r>
              <a:rPr lang="en-US" sz="1600"/>
              <a:t> is used for testing analytical query</a:t>
            </a:r>
          </a:p>
        </p:txBody>
      </p:sp>
      <p:pic>
        <p:nvPicPr>
          <p:cNvPr id="25" name="Picture 24">
            <a:extLst>
              <a:ext uri="{FF2B5EF4-FFF2-40B4-BE49-F238E27FC236}">
                <a16:creationId xmlns:a16="http://schemas.microsoft.com/office/drawing/2014/main" id="{BF814267-83A3-43B2-8016-54E7D858F57D}"/>
              </a:ext>
            </a:extLst>
          </p:cNvPr>
          <p:cNvPicPr>
            <a:picLocks noChangeAspect="1"/>
          </p:cNvPicPr>
          <p:nvPr/>
        </p:nvPicPr>
        <p:blipFill>
          <a:blip r:embed="rId3"/>
          <a:stretch>
            <a:fillRect/>
          </a:stretch>
        </p:blipFill>
        <p:spPr>
          <a:xfrm>
            <a:off x="5873874" y="1713683"/>
            <a:ext cx="5264421" cy="4311872"/>
          </a:xfrm>
          <a:prstGeom prst="rect">
            <a:avLst/>
          </a:prstGeom>
        </p:spPr>
      </p:pic>
    </p:spTree>
    <p:extLst>
      <p:ext uri="{BB962C8B-B14F-4D97-AF65-F5344CB8AC3E}">
        <p14:creationId xmlns:p14="http://schemas.microsoft.com/office/powerpoint/2010/main" val="28990731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AC4E-E222-4330-AAA5-F064F7A5A6B4}"/>
              </a:ext>
            </a:extLst>
          </p:cNvPr>
          <p:cNvSpPr>
            <a:spLocks noGrp="1"/>
          </p:cNvSpPr>
          <p:nvPr>
            <p:ph type="title"/>
          </p:nvPr>
        </p:nvSpPr>
        <p:spPr/>
        <p:txBody>
          <a:bodyPr/>
          <a:lstStyle/>
          <a:p>
            <a:r>
              <a:rPr lang="en-US"/>
              <a:t>Custom Business Objects</a:t>
            </a:r>
          </a:p>
        </p:txBody>
      </p:sp>
      <p:sp>
        <p:nvSpPr>
          <p:cNvPr id="9" name="Text Placeholder 2">
            <a:extLst>
              <a:ext uri="{FF2B5EF4-FFF2-40B4-BE49-F238E27FC236}">
                <a16:creationId xmlns:a16="http://schemas.microsoft.com/office/drawing/2014/main" id="{92A2C7AF-A782-4407-9129-81013C92EE93}"/>
              </a:ext>
            </a:extLst>
          </p:cNvPr>
          <p:cNvSpPr txBox="1">
            <a:spLocks/>
          </p:cNvSpPr>
          <p:nvPr/>
        </p:nvSpPr>
        <p:spPr>
          <a:xfrm>
            <a:off x="469899" y="1386965"/>
            <a:ext cx="11252197" cy="898400"/>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b="1"/>
              <a:t>Custom Business Objects: </a:t>
            </a:r>
            <a:r>
              <a:rPr lang="en-US" sz="1400"/>
              <a:t>Custom Business Objects is a tool used to create your own business objects for use in database tables or as the basis for custom applications </a:t>
            </a:r>
          </a:p>
          <a:p>
            <a:r>
              <a:rPr lang="en-US" sz="1400" b="1"/>
              <a:t>Usage: </a:t>
            </a:r>
            <a:r>
              <a:rPr lang="en-US" sz="1400"/>
              <a:t>The fields that you create for a custom business object can be used for database tables. You can also create OData services based on custom business objects.</a:t>
            </a:r>
          </a:p>
        </p:txBody>
      </p:sp>
      <p:graphicFrame>
        <p:nvGraphicFramePr>
          <p:cNvPr id="13" name="Table 6">
            <a:extLst>
              <a:ext uri="{FF2B5EF4-FFF2-40B4-BE49-F238E27FC236}">
                <a16:creationId xmlns:a16="http://schemas.microsoft.com/office/drawing/2014/main" id="{D2CC2B91-AA19-4950-A8C2-2E91F212CDB8}"/>
              </a:ext>
            </a:extLst>
          </p:cNvPr>
          <p:cNvGraphicFramePr>
            <a:graphicFrameLocks noGrp="1"/>
          </p:cNvGraphicFramePr>
          <p:nvPr>
            <p:extLst>
              <p:ext uri="{D42A27DB-BD31-4B8C-83A1-F6EECF244321}">
                <p14:modId xmlns:p14="http://schemas.microsoft.com/office/powerpoint/2010/main" val="3733384695"/>
              </p:ext>
            </p:extLst>
          </p:nvPr>
        </p:nvGraphicFramePr>
        <p:xfrm>
          <a:off x="469898" y="2790825"/>
          <a:ext cx="11252199" cy="292608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88812">
                <a:tc>
                  <a:txBody>
                    <a:bodyPr/>
                    <a:lstStyle/>
                    <a:p>
                      <a:r>
                        <a:rPr lang="en-US" sz="1600" b="0" dirty="0"/>
                        <a:t>Key Considerations</a:t>
                      </a:r>
                    </a:p>
                  </a:txBody>
                  <a:tcPr anchor="ctr">
                    <a:solidFill>
                      <a:schemeClr val="tx1">
                        <a:lumMod val="75000"/>
                        <a:lumOff val="25000"/>
                      </a:schemeClr>
                    </a:solidFill>
                  </a:tcPr>
                </a:tc>
                <a:extLst>
                  <a:ext uri="{0D108BD9-81ED-4DB2-BD59-A6C34878D82A}">
                    <a16:rowId xmlns:a16="http://schemas.microsoft.com/office/drawing/2014/main" val="3961254890"/>
                  </a:ext>
                </a:extLst>
              </a:tr>
              <a:tr h="2537268">
                <a:tc>
                  <a:txBody>
                    <a:bodyPr/>
                    <a:lstStyle/>
                    <a:p>
                      <a:pPr marL="285750" indent="-285750">
                        <a:buFont typeface="Arial" panose="020B0604020202020204" pitchFamily="34" charset="0"/>
                        <a:buChar char="•"/>
                      </a:pPr>
                      <a:r>
                        <a:rPr lang="en-US" sz="1400" kern="1200" dirty="0">
                          <a:solidFill>
                            <a:schemeClr val="dk1"/>
                          </a:solidFill>
                          <a:latin typeface="+mn-lt"/>
                          <a:ea typeface="+mn-ea"/>
                          <a:cs typeface="+mn-cs"/>
                        </a:rPr>
                        <a:t>Create your own business objects and the corresponding database tables</a:t>
                      </a:r>
                    </a:p>
                    <a:p>
                      <a:pPr marL="285750" indent="-285750">
                        <a:buFont typeface="Arial" panose="020B0604020202020204" pitchFamily="34" charset="0"/>
                        <a:buChar char="•"/>
                      </a:pPr>
                      <a:r>
                        <a:rPr lang="en-US" sz="1400" kern="1200" dirty="0">
                          <a:solidFill>
                            <a:schemeClr val="dk1"/>
                          </a:solidFill>
                          <a:latin typeface="+mn-lt"/>
                          <a:ea typeface="+mn-ea"/>
                          <a:cs typeface="+mn-cs"/>
                        </a:rPr>
                        <a:t>Generate OData services for custom business objects to work with and modify custom business objects from externally</a:t>
                      </a:r>
                    </a:p>
                    <a:p>
                      <a:pPr marL="285750" indent="-285750">
                        <a:buFont typeface="Arial" panose="020B0604020202020204" pitchFamily="34" charset="0"/>
                        <a:buChar char="•"/>
                      </a:pPr>
                      <a:r>
                        <a:rPr lang="en-US" sz="1400" kern="1200" dirty="0">
                          <a:solidFill>
                            <a:schemeClr val="dk1"/>
                          </a:solidFill>
                          <a:latin typeface="+mn-lt"/>
                          <a:ea typeface="+mn-ea"/>
                          <a:cs typeface="+mn-cs"/>
                        </a:rPr>
                        <a:t>Publish business objects</a:t>
                      </a:r>
                    </a:p>
                    <a:p>
                      <a:pPr marL="285750" indent="-285750">
                        <a:buFont typeface="Arial" panose="020B0604020202020204" pitchFamily="34" charset="0"/>
                        <a:buChar char="•"/>
                      </a:pPr>
                      <a:r>
                        <a:rPr lang="en-US" sz="1400" kern="1200" dirty="0">
                          <a:solidFill>
                            <a:schemeClr val="dk1"/>
                          </a:solidFill>
                          <a:latin typeface="+mn-lt"/>
                          <a:ea typeface="+mn-ea"/>
                          <a:cs typeface="+mn-cs"/>
                        </a:rPr>
                        <a:t>Edit business objects that have already been published</a:t>
                      </a:r>
                    </a:p>
                    <a:p>
                      <a:pPr marL="285750" indent="-285750">
                        <a:buFont typeface="Arial" panose="020B0604020202020204" pitchFamily="34" charset="0"/>
                        <a:buChar char="•"/>
                      </a:pPr>
                      <a:r>
                        <a:rPr lang="en-US" sz="1400" kern="1200" dirty="0">
                          <a:solidFill>
                            <a:schemeClr val="dk1"/>
                          </a:solidFill>
                          <a:latin typeface="+mn-lt"/>
                          <a:ea typeface="+mn-ea"/>
                          <a:cs typeface="+mn-cs"/>
                        </a:rPr>
                        <a:t>Create multiple </a:t>
                      </a:r>
                      <a:r>
                        <a:rPr lang="en-US" sz="1400" kern="1200" dirty="0" err="1">
                          <a:solidFill>
                            <a:schemeClr val="dk1"/>
                          </a:solidFill>
                          <a:latin typeface="+mn-lt"/>
                          <a:ea typeface="+mn-ea"/>
                          <a:cs typeface="+mn-cs"/>
                        </a:rPr>
                        <a:t>subnodes</a:t>
                      </a:r>
                      <a:r>
                        <a:rPr lang="en-US" sz="1400" kern="1200" dirty="0">
                          <a:solidFill>
                            <a:schemeClr val="dk1"/>
                          </a:solidFill>
                          <a:latin typeface="+mn-lt"/>
                          <a:ea typeface="+mn-ea"/>
                          <a:cs typeface="+mn-cs"/>
                        </a:rPr>
                        <a:t> for one business object</a:t>
                      </a:r>
                    </a:p>
                    <a:p>
                      <a:pPr marL="285750" indent="-285750">
                        <a:buFont typeface="Arial" panose="020B0604020202020204" pitchFamily="34" charset="0"/>
                        <a:buChar char="•"/>
                      </a:pPr>
                      <a:r>
                        <a:rPr lang="en-US" sz="1400" kern="1200" dirty="0">
                          <a:solidFill>
                            <a:schemeClr val="dk1"/>
                          </a:solidFill>
                          <a:latin typeface="+mn-lt"/>
                          <a:ea typeface="+mn-ea"/>
                          <a:cs typeface="+mn-cs"/>
                        </a:rPr>
                        <a:t>Create associations between custom business objects for reuse</a:t>
                      </a:r>
                    </a:p>
                    <a:p>
                      <a:pPr marL="285750" indent="-285750">
                        <a:buFont typeface="Arial" panose="020B0604020202020204" pitchFamily="34" charset="0"/>
                        <a:buChar char="•"/>
                      </a:pPr>
                      <a:r>
                        <a:rPr lang="en-US" sz="1400" kern="1200" dirty="0">
                          <a:solidFill>
                            <a:schemeClr val="dk1"/>
                          </a:solidFill>
                          <a:latin typeface="+mn-lt"/>
                          <a:ea typeface="+mn-ea"/>
                          <a:cs typeface="+mn-cs"/>
                        </a:rPr>
                        <a:t>Implement custom logic on node level</a:t>
                      </a:r>
                    </a:p>
                    <a:p>
                      <a:pPr marL="285750" indent="-285750">
                        <a:buFont typeface="Arial" panose="020B0604020202020204" pitchFamily="34" charset="0"/>
                        <a:buChar char="•"/>
                      </a:pPr>
                      <a:r>
                        <a:rPr lang="en-US" sz="1400" kern="1200" dirty="0">
                          <a:solidFill>
                            <a:schemeClr val="dk1"/>
                          </a:solidFill>
                          <a:latin typeface="+mn-lt"/>
                          <a:ea typeface="+mn-ea"/>
                          <a:cs typeface="+mn-cs"/>
                        </a:rPr>
                        <a:t>Reset business objects to their last published version</a:t>
                      </a:r>
                    </a:p>
                    <a:p>
                      <a:pPr marL="285750" indent="-285750">
                        <a:buFont typeface="Arial" panose="020B0604020202020204" pitchFamily="34" charset="0"/>
                        <a:buChar char="•"/>
                      </a:pPr>
                      <a:r>
                        <a:rPr lang="en-US" sz="1400" kern="1200" dirty="0">
                          <a:solidFill>
                            <a:schemeClr val="dk1"/>
                          </a:solidFill>
                          <a:latin typeface="+mn-lt"/>
                          <a:ea typeface="+mn-ea"/>
                          <a:cs typeface="+mn-cs"/>
                        </a:rPr>
                        <a:t>Delete custom business objects and custom code lists that have not yet been transported to your production system</a:t>
                      </a:r>
                    </a:p>
                  </a:txBody>
                  <a:tcPr>
                    <a:noFill/>
                  </a:tcPr>
                </a:tc>
                <a:extLst>
                  <a:ext uri="{0D108BD9-81ED-4DB2-BD59-A6C34878D82A}">
                    <a16:rowId xmlns:a16="http://schemas.microsoft.com/office/drawing/2014/main" val="1971475875"/>
                  </a:ext>
                </a:extLst>
              </a:tr>
            </a:tbl>
          </a:graphicData>
        </a:graphic>
      </p:graphicFrame>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898" y="918207"/>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Introduction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Tree>
    <p:extLst>
      <p:ext uri="{BB962C8B-B14F-4D97-AF65-F5344CB8AC3E}">
        <p14:creationId xmlns:p14="http://schemas.microsoft.com/office/powerpoint/2010/main" val="690469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8A2922-3DDE-4F25-BFA0-6F9B83541997}"/>
              </a:ext>
            </a:extLst>
          </p:cNvPr>
          <p:cNvSpPr>
            <a:spLocks noGrp="1"/>
          </p:cNvSpPr>
          <p:nvPr>
            <p:ph type="title"/>
          </p:nvPr>
        </p:nvSpPr>
        <p:spPr/>
        <p:txBody>
          <a:bodyPr/>
          <a:lstStyle/>
          <a:p>
            <a:r>
              <a:rPr lang="en-US"/>
              <a:t>Introduction</a:t>
            </a:r>
          </a:p>
        </p:txBody>
      </p:sp>
    </p:spTree>
    <p:extLst>
      <p:ext uri="{BB962C8B-B14F-4D97-AF65-F5344CB8AC3E}">
        <p14:creationId xmlns:p14="http://schemas.microsoft.com/office/powerpoint/2010/main" val="14713077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pic>
        <p:nvPicPr>
          <p:cNvPr id="3" name="Picture 2">
            <a:extLst>
              <a:ext uri="{FF2B5EF4-FFF2-40B4-BE49-F238E27FC236}">
                <a16:creationId xmlns:a16="http://schemas.microsoft.com/office/drawing/2014/main" id="{0F459977-FDB3-4D53-9440-8CCFD332686F}"/>
              </a:ext>
            </a:extLst>
          </p:cNvPr>
          <p:cNvPicPr>
            <a:picLocks noChangeAspect="1"/>
          </p:cNvPicPr>
          <p:nvPr/>
        </p:nvPicPr>
        <p:blipFill>
          <a:blip r:embed="rId2"/>
          <a:stretch>
            <a:fillRect/>
          </a:stretch>
        </p:blipFill>
        <p:spPr>
          <a:xfrm>
            <a:off x="469900" y="531492"/>
            <a:ext cx="9304020" cy="2103120"/>
          </a:xfrm>
          <a:prstGeom prst="rect">
            <a:avLst/>
          </a:prstGeom>
        </p:spPr>
      </p:pic>
      <p:pic>
        <p:nvPicPr>
          <p:cNvPr id="4" name="Picture 3">
            <a:extLst>
              <a:ext uri="{FF2B5EF4-FFF2-40B4-BE49-F238E27FC236}">
                <a16:creationId xmlns:a16="http://schemas.microsoft.com/office/drawing/2014/main" id="{8C6C81C1-3CA9-46F8-A286-755ABF8E64E0}"/>
              </a:ext>
            </a:extLst>
          </p:cNvPr>
          <p:cNvPicPr>
            <a:picLocks noChangeAspect="1"/>
          </p:cNvPicPr>
          <p:nvPr/>
        </p:nvPicPr>
        <p:blipFill rotWithShape="1">
          <a:blip r:embed="rId3"/>
          <a:srcRect l="587" t="2577" b="-1"/>
          <a:stretch/>
        </p:blipFill>
        <p:spPr>
          <a:xfrm>
            <a:off x="629920" y="3000372"/>
            <a:ext cx="11092178" cy="2880389"/>
          </a:xfrm>
          <a:prstGeom prst="rect">
            <a:avLst/>
          </a:prstGeom>
        </p:spPr>
      </p:pic>
      <p:sp>
        <p:nvSpPr>
          <p:cNvPr id="5" name="Title 5">
            <a:extLst>
              <a:ext uri="{FF2B5EF4-FFF2-40B4-BE49-F238E27FC236}">
                <a16:creationId xmlns:a16="http://schemas.microsoft.com/office/drawing/2014/main" id="{05A41A4A-FD54-407A-9FE5-6E4D5107AD09}"/>
              </a:ext>
            </a:extLst>
          </p:cNvPr>
          <p:cNvSpPr>
            <a:spLocks noGrp="1"/>
          </p:cNvSpPr>
          <p:nvPr>
            <p:ph type="title"/>
          </p:nvPr>
        </p:nvSpPr>
        <p:spPr>
          <a:xfrm>
            <a:off x="576022" y="2620763"/>
            <a:ext cx="11146077" cy="379609"/>
          </a:xfrm>
        </p:spPr>
        <p:txBody>
          <a:bodyPr/>
          <a:lstStyle/>
          <a:p>
            <a:pPr marL="342900" indent="-342900">
              <a:buFont typeface="Arial" panose="020B0604020202020204" pitchFamily="34" charset="0"/>
              <a:buChar char="•"/>
            </a:pPr>
            <a:r>
              <a:rPr lang="en-US" sz="1400"/>
              <a:t>Select Extensibility Catalog and open Custom Business Object</a:t>
            </a:r>
          </a:p>
        </p:txBody>
      </p:sp>
    </p:spTree>
    <p:extLst>
      <p:ext uri="{BB962C8B-B14F-4D97-AF65-F5344CB8AC3E}">
        <p14:creationId xmlns:p14="http://schemas.microsoft.com/office/powerpoint/2010/main" val="36451814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8" name="Rectangle 7">
            <a:extLst>
              <a:ext uri="{FF2B5EF4-FFF2-40B4-BE49-F238E27FC236}">
                <a16:creationId xmlns:a16="http://schemas.microsoft.com/office/drawing/2014/main" id="{E5BC88EE-7DD6-4EA4-922E-AC32BFFEE3E2}"/>
              </a:ext>
            </a:extLst>
          </p:cNvPr>
          <p:cNvSpPr/>
          <p:nvPr/>
        </p:nvSpPr>
        <p:spPr>
          <a:xfrm>
            <a:off x="639211" y="1385241"/>
            <a:ext cx="11240534" cy="338554"/>
          </a:xfrm>
          <a:prstGeom prst="rect">
            <a:avLst/>
          </a:prstGeom>
        </p:spPr>
        <p:txBody>
          <a:bodyPr wrap="square">
            <a:spAutoFit/>
          </a:bodyPr>
          <a:lstStyle/>
          <a:p>
            <a:endParaRPr lang="en-US" sz="1600"/>
          </a:p>
        </p:txBody>
      </p:sp>
      <p:pic>
        <p:nvPicPr>
          <p:cNvPr id="9" name="Picture 8">
            <a:extLst>
              <a:ext uri="{FF2B5EF4-FFF2-40B4-BE49-F238E27FC236}">
                <a16:creationId xmlns:a16="http://schemas.microsoft.com/office/drawing/2014/main" id="{6C870CBC-6697-4198-AEBD-0DE2D25E8379}"/>
              </a:ext>
            </a:extLst>
          </p:cNvPr>
          <p:cNvPicPr>
            <a:picLocks/>
          </p:cNvPicPr>
          <p:nvPr/>
        </p:nvPicPr>
        <p:blipFill rotWithShape="1">
          <a:blip r:embed="rId2"/>
          <a:srcRect t="1746" b="508"/>
          <a:stretch/>
        </p:blipFill>
        <p:spPr>
          <a:xfrm>
            <a:off x="556145" y="995680"/>
            <a:ext cx="9853803" cy="2433320"/>
          </a:xfrm>
          <a:prstGeom prst="rect">
            <a:avLst/>
          </a:prstGeom>
        </p:spPr>
      </p:pic>
      <p:sp>
        <p:nvSpPr>
          <p:cNvPr id="10" name="Title 5">
            <a:extLst>
              <a:ext uri="{FF2B5EF4-FFF2-40B4-BE49-F238E27FC236}">
                <a16:creationId xmlns:a16="http://schemas.microsoft.com/office/drawing/2014/main" id="{744FDA38-CDEA-4CF5-989A-B455BDB423F9}"/>
              </a:ext>
            </a:extLst>
          </p:cNvPr>
          <p:cNvSpPr>
            <a:spLocks noGrp="1"/>
          </p:cNvSpPr>
          <p:nvPr>
            <p:ph type="title"/>
          </p:nvPr>
        </p:nvSpPr>
        <p:spPr>
          <a:xfrm>
            <a:off x="469900" y="645798"/>
            <a:ext cx="11146077" cy="532010"/>
          </a:xfrm>
        </p:spPr>
        <p:txBody>
          <a:bodyPr/>
          <a:lstStyle/>
          <a:p>
            <a:pPr marL="342900" indent="-342900">
              <a:buFont typeface="Arial" panose="020B0604020202020204" pitchFamily="34" charset="0"/>
              <a:buChar char="•"/>
            </a:pPr>
            <a:r>
              <a:rPr lang="en-US" sz="1400"/>
              <a:t>Enter Name (</a:t>
            </a:r>
            <a:r>
              <a:rPr lang="en-US" sz="1400" err="1"/>
              <a:t>zz</a:t>
            </a:r>
            <a:r>
              <a:rPr lang="en-US" sz="1400"/>
              <a:t> namespace) and select relevant check-box.</a:t>
            </a:r>
          </a:p>
        </p:txBody>
      </p:sp>
      <p:sp>
        <p:nvSpPr>
          <p:cNvPr id="11" name="Title 5">
            <a:extLst>
              <a:ext uri="{FF2B5EF4-FFF2-40B4-BE49-F238E27FC236}">
                <a16:creationId xmlns:a16="http://schemas.microsoft.com/office/drawing/2014/main" id="{32428E79-1698-4670-A5D2-9F5EA97BC8F4}"/>
              </a:ext>
            </a:extLst>
          </p:cNvPr>
          <p:cNvSpPr txBox="1">
            <a:spLocks/>
          </p:cNvSpPr>
          <p:nvPr/>
        </p:nvSpPr>
        <p:spPr bwMode="gray">
          <a:xfrm>
            <a:off x="639211" y="3791548"/>
            <a:ext cx="11146077" cy="345368"/>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342900" indent="-342900">
              <a:buFont typeface="Arial" panose="020B0604020202020204" pitchFamily="34" charset="0"/>
              <a:buChar char="•"/>
            </a:pPr>
            <a:r>
              <a:rPr lang="en-US" sz="1400"/>
              <a:t>Navigate to Fields tab and enter field name &amp; datatype</a:t>
            </a:r>
          </a:p>
        </p:txBody>
      </p:sp>
      <p:pic>
        <p:nvPicPr>
          <p:cNvPr id="12" name="Picture 11">
            <a:extLst>
              <a:ext uri="{FF2B5EF4-FFF2-40B4-BE49-F238E27FC236}">
                <a16:creationId xmlns:a16="http://schemas.microsoft.com/office/drawing/2014/main" id="{8CAF305A-DE1A-4887-B4FD-E2B97617E058}"/>
              </a:ext>
            </a:extLst>
          </p:cNvPr>
          <p:cNvPicPr>
            <a:picLocks/>
          </p:cNvPicPr>
          <p:nvPr/>
        </p:nvPicPr>
        <p:blipFill>
          <a:blip r:embed="rId3"/>
          <a:stretch>
            <a:fillRect/>
          </a:stretch>
        </p:blipFill>
        <p:spPr>
          <a:xfrm>
            <a:off x="556143" y="4136920"/>
            <a:ext cx="8427720" cy="2190274"/>
          </a:xfrm>
          <a:prstGeom prst="rect">
            <a:avLst/>
          </a:prstGeom>
        </p:spPr>
      </p:pic>
    </p:spTree>
    <p:extLst>
      <p:ext uri="{BB962C8B-B14F-4D97-AF65-F5344CB8AC3E}">
        <p14:creationId xmlns:p14="http://schemas.microsoft.com/office/powerpoint/2010/main" val="3334112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3" name="Title 5">
            <a:extLst>
              <a:ext uri="{FF2B5EF4-FFF2-40B4-BE49-F238E27FC236}">
                <a16:creationId xmlns:a16="http://schemas.microsoft.com/office/drawing/2014/main" id="{876A5BD5-64E8-48F7-860E-E99385DEA389}"/>
              </a:ext>
            </a:extLst>
          </p:cNvPr>
          <p:cNvSpPr txBox="1">
            <a:spLocks/>
          </p:cNvSpPr>
          <p:nvPr/>
        </p:nvSpPr>
        <p:spPr bwMode="gray">
          <a:xfrm>
            <a:off x="469900" y="692391"/>
            <a:ext cx="11146077" cy="93574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342900" indent="-342900">
              <a:buFont typeface="Arial" panose="020B0604020202020204" pitchFamily="34" charset="0"/>
              <a:buChar char="•"/>
            </a:pPr>
            <a:r>
              <a:rPr lang="en-US" sz="1400"/>
              <a:t>Navigate to Logic tab and write custom logic based on the event.</a:t>
            </a:r>
          </a:p>
          <a:p>
            <a:pPr marL="342900" indent="-342900">
              <a:buFont typeface="Arial" panose="020B0604020202020204" pitchFamily="34" charset="0"/>
              <a:buChar char="•"/>
            </a:pPr>
            <a:r>
              <a:rPr lang="en-US" sz="1400"/>
              <a:t>Custom Logic can be added only after publishing the CBO.</a:t>
            </a:r>
          </a:p>
          <a:p>
            <a:pPr marL="342900" indent="-342900">
              <a:buFont typeface="Arial" panose="020B0604020202020204" pitchFamily="34" charset="0"/>
              <a:buChar char="•"/>
            </a:pPr>
            <a:r>
              <a:rPr lang="en-US" sz="1400"/>
              <a:t>Custom code scope is limited Restricted ABAP (whitelisted objects &amp; custom object created from the extensibility catalog can only be referred )</a:t>
            </a:r>
          </a:p>
          <a:p>
            <a:pPr marL="342900" indent="-342900">
              <a:buFont typeface="Arial" panose="020B0604020202020204" pitchFamily="34" charset="0"/>
              <a:buChar char="•"/>
            </a:pPr>
            <a:endParaRPr lang="en-US" sz="1400"/>
          </a:p>
          <a:p>
            <a:pPr marL="342900" indent="-342900">
              <a:buFont typeface="Arial" panose="020B0604020202020204" pitchFamily="34" charset="0"/>
              <a:buChar char="•"/>
            </a:pPr>
            <a:endParaRPr lang="en-US" sz="1400"/>
          </a:p>
        </p:txBody>
      </p:sp>
      <p:pic>
        <p:nvPicPr>
          <p:cNvPr id="4" name="Picture 3">
            <a:extLst>
              <a:ext uri="{FF2B5EF4-FFF2-40B4-BE49-F238E27FC236}">
                <a16:creationId xmlns:a16="http://schemas.microsoft.com/office/drawing/2014/main" id="{306BAABE-9FDF-4E7D-961E-F3815FEED44A}"/>
              </a:ext>
            </a:extLst>
          </p:cNvPr>
          <p:cNvPicPr>
            <a:picLocks/>
          </p:cNvPicPr>
          <p:nvPr/>
        </p:nvPicPr>
        <p:blipFill>
          <a:blip r:embed="rId2"/>
          <a:stretch>
            <a:fillRect/>
          </a:stretch>
        </p:blipFill>
        <p:spPr>
          <a:xfrm>
            <a:off x="624957" y="1833162"/>
            <a:ext cx="10991020" cy="4352544"/>
          </a:xfrm>
          <a:prstGeom prst="rect">
            <a:avLst/>
          </a:prstGeom>
        </p:spPr>
      </p:pic>
    </p:spTree>
    <p:extLst>
      <p:ext uri="{BB962C8B-B14F-4D97-AF65-F5344CB8AC3E}">
        <p14:creationId xmlns:p14="http://schemas.microsoft.com/office/powerpoint/2010/main" val="41387905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AC4E-E222-4330-AAA5-F064F7A5A6B4}"/>
              </a:ext>
            </a:extLst>
          </p:cNvPr>
          <p:cNvSpPr>
            <a:spLocks noGrp="1"/>
          </p:cNvSpPr>
          <p:nvPr>
            <p:ph type="title"/>
          </p:nvPr>
        </p:nvSpPr>
        <p:spPr/>
        <p:txBody>
          <a:bodyPr/>
          <a:lstStyle/>
          <a:p>
            <a:r>
              <a:rPr lang="en-US" b="1"/>
              <a:t>Custom Forms</a:t>
            </a:r>
          </a:p>
        </p:txBody>
      </p:sp>
      <p:sp>
        <p:nvSpPr>
          <p:cNvPr id="9" name="Text Placeholder 2">
            <a:extLst>
              <a:ext uri="{FF2B5EF4-FFF2-40B4-BE49-F238E27FC236}">
                <a16:creationId xmlns:a16="http://schemas.microsoft.com/office/drawing/2014/main" id="{92A2C7AF-A782-4407-9129-81013C92EE93}"/>
              </a:ext>
            </a:extLst>
          </p:cNvPr>
          <p:cNvSpPr txBox="1">
            <a:spLocks/>
          </p:cNvSpPr>
          <p:nvPr/>
        </p:nvSpPr>
        <p:spPr>
          <a:xfrm>
            <a:off x="469899" y="1386964"/>
            <a:ext cx="11252197" cy="2792605"/>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400" b="1"/>
              <a:t>Maintain form Templates app</a:t>
            </a:r>
          </a:p>
          <a:p>
            <a:pPr marL="285750" indent="-285750">
              <a:spcAft>
                <a:spcPts val="0"/>
              </a:spcAft>
              <a:buFont typeface="Arial" panose="020B0604020202020204" pitchFamily="34" charset="0"/>
              <a:buChar char="•"/>
            </a:pPr>
            <a:r>
              <a:rPr lang="en-US" sz="1400"/>
              <a:t>SAP Pre-delivered from templates and translation</a:t>
            </a:r>
          </a:p>
          <a:p>
            <a:pPr marL="285750" indent="-285750">
              <a:spcAft>
                <a:spcPts val="0"/>
              </a:spcAft>
              <a:buFont typeface="Arial" panose="020B0604020202020204" pitchFamily="34" charset="0"/>
              <a:buChar char="•"/>
            </a:pPr>
            <a:r>
              <a:rPr lang="en-US" sz="1400" err="1"/>
              <a:t>Odata</a:t>
            </a:r>
            <a:r>
              <a:rPr lang="en-US" sz="1400"/>
              <a:t> service as data source (not ABAP interface)</a:t>
            </a:r>
          </a:p>
          <a:p>
            <a:pPr marL="285750" indent="-285750">
              <a:spcAft>
                <a:spcPts val="0"/>
              </a:spcAft>
              <a:buFont typeface="Arial" panose="020B0604020202020204" pitchFamily="34" charset="0"/>
              <a:buChar char="•"/>
            </a:pPr>
            <a:r>
              <a:rPr lang="en-US" sz="1400"/>
              <a:t>Master form and Content form</a:t>
            </a:r>
          </a:p>
          <a:p>
            <a:pPr marL="285750" indent="-285750">
              <a:spcAft>
                <a:spcPts val="0"/>
              </a:spcAft>
              <a:buFont typeface="Arial" panose="020B0604020202020204" pitchFamily="34" charset="0"/>
              <a:buChar char="•"/>
            </a:pPr>
            <a:r>
              <a:rPr lang="en-US" sz="1400"/>
              <a:t>New output management to be activated in SPRO</a:t>
            </a:r>
          </a:p>
          <a:p>
            <a:pPr marL="285750" indent="-285750">
              <a:spcAft>
                <a:spcPts val="0"/>
              </a:spcAft>
              <a:buFont typeface="Arial" panose="020B0604020202020204" pitchFamily="34" charset="0"/>
              <a:buChar char="•"/>
            </a:pPr>
            <a:endParaRPr lang="en-US" sz="1400"/>
          </a:p>
          <a:p>
            <a:pPr>
              <a:spcAft>
                <a:spcPts val="0"/>
              </a:spcAft>
            </a:pPr>
            <a:r>
              <a:rPr lang="en-US" sz="1400" b="1"/>
              <a:t>Custom Form:</a:t>
            </a:r>
          </a:p>
          <a:p>
            <a:pPr marL="285750" indent="-285750">
              <a:spcAft>
                <a:spcPts val="0"/>
              </a:spcAft>
              <a:buFont typeface="Arial" panose="020B0604020202020204" pitchFamily="34" charset="0"/>
              <a:buChar char="•"/>
            </a:pPr>
            <a:r>
              <a:rPr lang="en-US" sz="1400"/>
              <a:t>Download Pre-delivered template, adjust it in ADLC and upload it back in ‘Maintain form templates’ app </a:t>
            </a:r>
          </a:p>
          <a:p>
            <a:pPr marL="285750" indent="-285750">
              <a:spcAft>
                <a:spcPts val="0"/>
              </a:spcAft>
              <a:buFont typeface="Arial" panose="020B0604020202020204" pitchFamily="34" charset="0"/>
              <a:buChar char="•"/>
            </a:pPr>
            <a:r>
              <a:rPr lang="en-US" sz="1400"/>
              <a:t>Configure Master form and Content form in SPRO</a:t>
            </a:r>
          </a:p>
          <a:p>
            <a:pPr marL="285750" indent="-285750">
              <a:spcAft>
                <a:spcPts val="0"/>
              </a:spcAft>
              <a:buFont typeface="Arial" panose="020B0604020202020204" pitchFamily="34" charset="0"/>
              <a:buChar char="•"/>
            </a:pPr>
            <a:r>
              <a:rPr lang="en-US" sz="1400"/>
              <a:t>Data source enhancement via ‘Custom Fields and Logic’ app</a:t>
            </a:r>
          </a:p>
          <a:p>
            <a:pPr marL="285750" indent="-285750">
              <a:spcAft>
                <a:spcPts val="0"/>
              </a:spcAft>
              <a:buFont typeface="Arial" panose="020B0604020202020204" pitchFamily="34" charset="0"/>
              <a:buChar char="•"/>
            </a:pPr>
            <a:r>
              <a:rPr lang="en-US" sz="1400"/>
              <a:t>Custom fields added via ‘Custom Fields and Logic’ app</a:t>
            </a:r>
          </a:p>
        </p:txBody>
      </p:sp>
      <p:graphicFrame>
        <p:nvGraphicFramePr>
          <p:cNvPr id="13" name="Table 6">
            <a:extLst>
              <a:ext uri="{FF2B5EF4-FFF2-40B4-BE49-F238E27FC236}">
                <a16:creationId xmlns:a16="http://schemas.microsoft.com/office/drawing/2014/main" id="{D2CC2B91-AA19-4950-A8C2-2E91F212CDB8}"/>
              </a:ext>
            </a:extLst>
          </p:cNvPr>
          <p:cNvGraphicFramePr>
            <a:graphicFrameLocks noGrp="1"/>
          </p:cNvGraphicFramePr>
          <p:nvPr>
            <p:extLst>
              <p:ext uri="{D42A27DB-BD31-4B8C-83A1-F6EECF244321}">
                <p14:modId xmlns:p14="http://schemas.microsoft.com/office/powerpoint/2010/main" val="2488384042"/>
              </p:ext>
            </p:extLst>
          </p:nvPr>
        </p:nvGraphicFramePr>
        <p:xfrm>
          <a:off x="469898" y="4057650"/>
          <a:ext cx="11252199" cy="170688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218108">
                <a:tc>
                  <a:txBody>
                    <a:bodyPr/>
                    <a:lstStyle/>
                    <a:p>
                      <a:r>
                        <a:rPr lang="en-US" sz="1600" b="0"/>
                        <a:t>Key Considerations</a:t>
                      </a:r>
                    </a:p>
                  </a:txBody>
                  <a:tcPr anchor="ctr">
                    <a:solidFill>
                      <a:schemeClr val="tx1">
                        <a:lumMod val="75000"/>
                        <a:lumOff val="25000"/>
                      </a:schemeClr>
                    </a:solidFill>
                  </a:tcPr>
                </a:tc>
                <a:extLst>
                  <a:ext uri="{0D108BD9-81ED-4DB2-BD59-A6C34878D82A}">
                    <a16:rowId xmlns:a16="http://schemas.microsoft.com/office/drawing/2014/main" val="3961254890"/>
                  </a:ext>
                </a:extLst>
              </a:tr>
              <a:tr h="952076">
                <a:tc>
                  <a:txBody>
                    <a:bodyPr/>
                    <a:lstStyle/>
                    <a:p>
                      <a:pPr marL="285750" indent="-285750">
                        <a:buFont typeface="Arial" panose="020B0604020202020204" pitchFamily="34" charset="0"/>
                        <a:buChar char="•"/>
                      </a:pPr>
                      <a:r>
                        <a:rPr lang="en-US" sz="1400"/>
                        <a:t>Limited set of forms are pre-delivered</a:t>
                      </a:r>
                    </a:p>
                    <a:p>
                      <a:pPr marL="285750" indent="-285750">
                        <a:buFont typeface="Arial" panose="020B0604020202020204" pitchFamily="34" charset="0"/>
                        <a:buChar char="•"/>
                      </a:pPr>
                      <a:r>
                        <a:rPr lang="en-US" sz="1400"/>
                        <a:t>Limited application object types support New output management (in STE edition)</a:t>
                      </a:r>
                    </a:p>
                    <a:p>
                      <a:pPr marL="285750" indent="-285750">
                        <a:buFont typeface="Arial" panose="020B0604020202020204" pitchFamily="34" charset="0"/>
                        <a:buChar char="•"/>
                      </a:pPr>
                      <a:r>
                        <a:rPr lang="en-US" sz="1400"/>
                        <a:t>Additional fields added via ‘Custom Fields and Logic’ app will be added to database table</a:t>
                      </a:r>
                    </a:p>
                    <a:p>
                      <a:pPr marL="285750" indent="-285750">
                        <a:buFont typeface="Arial" panose="020B0604020202020204" pitchFamily="34" charset="0"/>
                        <a:buChar char="•"/>
                      </a:pPr>
                      <a:r>
                        <a:rPr lang="en-US" sz="1400"/>
                        <a:t>If Data source extension is not possible, </a:t>
                      </a:r>
                      <a:r>
                        <a:rPr lang="en-US" sz="1400" err="1"/>
                        <a:t>Odata</a:t>
                      </a:r>
                      <a:r>
                        <a:rPr lang="en-US" sz="1400"/>
                        <a:t> service enhancement is suggested.</a:t>
                      </a:r>
                    </a:p>
                    <a:p>
                      <a:pPr marL="285750" indent="-285750">
                        <a:buFont typeface="Arial" panose="020B0604020202020204" pitchFamily="34" charset="0"/>
                        <a:buChar char="•"/>
                      </a:pPr>
                      <a:r>
                        <a:rPr lang="en-US" sz="1400"/>
                        <a:t>Fall-back approach will be SFP based forms</a:t>
                      </a:r>
                    </a:p>
                    <a:p>
                      <a:pPr marL="285750" indent="-285750">
                        <a:buFont typeface="Arial" panose="020B0604020202020204" pitchFamily="34" charset="0"/>
                        <a:buChar char="•"/>
                      </a:pPr>
                      <a:r>
                        <a:rPr lang="en-US" sz="1400"/>
                        <a:t>Traditional print frameworks are still supported</a:t>
                      </a:r>
                    </a:p>
                  </a:txBody>
                  <a:tcPr>
                    <a:noFill/>
                  </a:tcPr>
                </a:tc>
                <a:extLst>
                  <a:ext uri="{0D108BD9-81ED-4DB2-BD59-A6C34878D82A}">
                    <a16:rowId xmlns:a16="http://schemas.microsoft.com/office/drawing/2014/main" val="1971475875"/>
                  </a:ext>
                </a:extLst>
              </a:tr>
            </a:tbl>
          </a:graphicData>
        </a:graphic>
      </p:graphicFrame>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898" y="918207"/>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Introduction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Tree>
    <p:extLst>
      <p:ext uri="{BB962C8B-B14F-4D97-AF65-F5344CB8AC3E}">
        <p14:creationId xmlns:p14="http://schemas.microsoft.com/office/powerpoint/2010/main" val="39875748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1844046345"/>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a:t>
                      </a:r>
                      <a:endParaRPr lang="en-US" b="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5" name="Text Placeholder 2">
            <a:extLst>
              <a:ext uri="{FF2B5EF4-FFF2-40B4-BE49-F238E27FC236}">
                <a16:creationId xmlns:a16="http://schemas.microsoft.com/office/drawing/2014/main" id="{6E1AF4CA-6144-4617-B1C2-2851067622E5}"/>
              </a:ext>
            </a:extLst>
          </p:cNvPr>
          <p:cNvSpPr txBox="1">
            <a:spLocks/>
          </p:cNvSpPr>
          <p:nvPr/>
        </p:nvSpPr>
        <p:spPr>
          <a:xfrm>
            <a:off x="469903" y="971645"/>
            <a:ext cx="5854698" cy="4876705"/>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sz="1400" b="1" dirty="0"/>
              <a:t>Steps:</a:t>
            </a:r>
          </a:p>
          <a:p>
            <a:pPr marL="285750" indent="-285750">
              <a:spcAft>
                <a:spcPts val="0"/>
              </a:spcAft>
              <a:buFont typeface="Arial" panose="020B0604020202020204" pitchFamily="34" charset="0"/>
              <a:buChar char="•"/>
            </a:pPr>
            <a:r>
              <a:rPr lang="en-US" sz="1400" dirty="0"/>
              <a:t>Add custom field in required business context using ‘Custom Fields and Logic’ app.</a:t>
            </a:r>
          </a:p>
          <a:p>
            <a:pPr marL="285750" indent="-285750">
              <a:spcAft>
                <a:spcPts val="0"/>
              </a:spcAft>
              <a:buFont typeface="Arial" panose="020B0604020202020204" pitchFamily="34" charset="0"/>
              <a:buChar char="•"/>
            </a:pPr>
            <a:r>
              <a:rPr lang="en-US" sz="1400" dirty="0"/>
              <a:t>Enable the field in required Form.</a:t>
            </a:r>
          </a:p>
          <a:p>
            <a:pPr marL="285750" indent="-285750">
              <a:spcAft>
                <a:spcPts val="0"/>
              </a:spcAft>
              <a:buFont typeface="Arial" panose="020B0604020202020204" pitchFamily="34" charset="0"/>
              <a:buChar char="•"/>
            </a:pPr>
            <a:r>
              <a:rPr lang="en-US" sz="1400" dirty="0"/>
              <a:t>Publish the changes to see the field in objects.</a:t>
            </a:r>
          </a:p>
          <a:p>
            <a:pPr marL="285750" indent="-285750">
              <a:spcAft>
                <a:spcPts val="0"/>
              </a:spcAft>
              <a:buFont typeface="Arial" panose="020B0604020202020204" pitchFamily="34" charset="0"/>
              <a:buChar char="•"/>
            </a:pPr>
            <a:r>
              <a:rPr lang="en-US" sz="1400" dirty="0"/>
              <a:t>Download the standard template from ‘Maintain Form Templates’</a:t>
            </a:r>
          </a:p>
          <a:p>
            <a:pPr marL="285750" indent="-285750">
              <a:spcAft>
                <a:spcPts val="0"/>
              </a:spcAft>
              <a:buFont typeface="Arial" panose="020B0604020202020204" pitchFamily="34" charset="0"/>
              <a:buChar char="•"/>
            </a:pPr>
            <a:r>
              <a:rPr lang="en-US" sz="1400" dirty="0"/>
              <a:t>Adjust the layout using Adobe Life Cycle designer.</a:t>
            </a:r>
          </a:p>
          <a:p>
            <a:pPr marL="285750" indent="-285750">
              <a:spcAft>
                <a:spcPts val="0"/>
              </a:spcAft>
              <a:buFont typeface="Arial" panose="020B0604020202020204" pitchFamily="34" charset="0"/>
              <a:buChar char="•"/>
            </a:pPr>
            <a:r>
              <a:rPr lang="en-US" sz="1400" dirty="0"/>
              <a:t>Create a custom form template in ‘Maintain Form Templates’ app using the changed layout. Keep the data source as per the standard form template data source.</a:t>
            </a:r>
          </a:p>
          <a:p>
            <a:pPr marL="285750" indent="-285750">
              <a:spcAft>
                <a:spcPts val="0"/>
              </a:spcAft>
              <a:buFont typeface="Arial" panose="020B0604020202020204" pitchFamily="34" charset="0"/>
              <a:buChar char="•"/>
            </a:pPr>
            <a:r>
              <a:rPr lang="en-US" sz="1400" dirty="0"/>
              <a:t>Configure the custom template in output management in SPRO.</a:t>
            </a:r>
          </a:p>
          <a:p>
            <a:pPr>
              <a:spcAft>
                <a:spcPts val="0"/>
              </a:spcAft>
            </a:pPr>
            <a:endParaRPr lang="en-US" sz="1400" dirty="0"/>
          </a:p>
          <a:p>
            <a:pPr>
              <a:spcAft>
                <a:spcPts val="0"/>
              </a:spcAft>
            </a:pPr>
            <a:endParaRPr lang="en-US" sz="1400" dirty="0"/>
          </a:p>
          <a:p>
            <a:pPr>
              <a:spcAft>
                <a:spcPts val="0"/>
              </a:spcAft>
            </a:pPr>
            <a:r>
              <a:rPr lang="en-US" sz="1400" b="1" dirty="0"/>
              <a:t>App used:</a:t>
            </a:r>
          </a:p>
          <a:p>
            <a:pPr marL="285750" indent="-285750">
              <a:spcAft>
                <a:spcPts val="0"/>
              </a:spcAft>
              <a:buFont typeface="Arial" panose="020B0604020202020204" pitchFamily="34" charset="0"/>
              <a:buChar char="•"/>
            </a:pPr>
            <a:r>
              <a:rPr lang="en-US" sz="1400" dirty="0"/>
              <a:t>Custom Fields and Logic</a:t>
            </a:r>
          </a:p>
          <a:p>
            <a:pPr marL="285750" indent="-285750">
              <a:spcAft>
                <a:spcPts val="0"/>
              </a:spcAft>
              <a:buFont typeface="Arial" panose="020B0604020202020204" pitchFamily="34" charset="0"/>
              <a:buChar char="•"/>
            </a:pPr>
            <a:r>
              <a:rPr lang="en-US" sz="1400" dirty="0"/>
              <a:t>Maintain Form Templates</a:t>
            </a:r>
          </a:p>
          <a:p>
            <a:pPr marL="895335" lvl="1" indent="-285750">
              <a:spcAft>
                <a:spcPts val="0"/>
              </a:spcAft>
            </a:pPr>
            <a:endParaRPr lang="en-US" sz="1400" dirty="0"/>
          </a:p>
        </p:txBody>
      </p:sp>
      <p:pic>
        <p:nvPicPr>
          <p:cNvPr id="6" name="Picture 5">
            <a:extLst>
              <a:ext uri="{FF2B5EF4-FFF2-40B4-BE49-F238E27FC236}">
                <a16:creationId xmlns:a16="http://schemas.microsoft.com/office/drawing/2014/main" id="{684CDBBB-61C8-4260-8C0A-5C921E33570F}"/>
              </a:ext>
            </a:extLst>
          </p:cNvPr>
          <p:cNvPicPr>
            <a:picLocks noChangeAspect="1"/>
          </p:cNvPicPr>
          <p:nvPr/>
        </p:nvPicPr>
        <p:blipFill>
          <a:blip r:embed="rId2"/>
          <a:stretch>
            <a:fillRect/>
          </a:stretch>
        </p:blipFill>
        <p:spPr>
          <a:xfrm>
            <a:off x="6251801" y="1135135"/>
            <a:ext cx="5799934" cy="4587729"/>
          </a:xfrm>
          <a:prstGeom prst="rect">
            <a:avLst/>
          </a:prstGeom>
        </p:spPr>
      </p:pic>
    </p:spTree>
    <p:extLst>
      <p:ext uri="{BB962C8B-B14F-4D97-AF65-F5344CB8AC3E}">
        <p14:creationId xmlns:p14="http://schemas.microsoft.com/office/powerpoint/2010/main" val="37413260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3269222183"/>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Flexible Workflow ( In-app Extensibility )</a:t>
                      </a:r>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11" name="Rectangle 2">
            <a:extLst>
              <a:ext uri="{FF2B5EF4-FFF2-40B4-BE49-F238E27FC236}">
                <a16:creationId xmlns:a16="http://schemas.microsoft.com/office/drawing/2014/main" id="{C0CE6E09-A574-4A03-845D-D8E0DD9C63E7}"/>
              </a:ext>
            </a:extLst>
          </p:cNvPr>
          <p:cNvSpPr>
            <a:spLocks noChangeArrowheads="1"/>
          </p:cNvSpPr>
          <p:nvPr/>
        </p:nvSpPr>
        <p:spPr bwMode="auto">
          <a:xfrm>
            <a:off x="670437" y="1239546"/>
            <a:ext cx="52977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Select the Manage Workflow for Purchase Contract (scenario)</a:t>
            </a:r>
            <a:endParaRPr kumimoji="0" lang="en-US" altLang="en-US" sz="1400" b="0" i="0" u="none" strike="noStrike" cap="none" normalizeH="0" baseline="0">
              <a:ln>
                <a:noFill/>
              </a:ln>
              <a:solidFill>
                <a:schemeClr val="tx1"/>
              </a:solidFill>
              <a:effectLst/>
              <a:latin typeface="Verdana" panose="020B0604030504040204" pitchFamily="34" charset="0"/>
              <a:ea typeface="Verdana" panose="020B0604030504040204" pitchFamily="34" charset="0"/>
            </a:endParaRPr>
          </a:p>
        </p:txBody>
      </p:sp>
      <p:pic>
        <p:nvPicPr>
          <p:cNvPr id="12" name="Picture 1">
            <a:extLst>
              <a:ext uri="{FF2B5EF4-FFF2-40B4-BE49-F238E27FC236}">
                <a16:creationId xmlns:a16="http://schemas.microsoft.com/office/drawing/2014/main" id="{758ECD81-81F6-45C2-A54F-7F110B20E4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 b="3044"/>
          <a:stretch/>
        </p:blipFill>
        <p:spPr bwMode="auto">
          <a:xfrm>
            <a:off x="504067" y="2259531"/>
            <a:ext cx="5464113" cy="324437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a:extLst>
              <a:ext uri="{FF2B5EF4-FFF2-40B4-BE49-F238E27FC236}">
                <a16:creationId xmlns:a16="http://schemas.microsoft.com/office/drawing/2014/main" id="{43F50A2B-0DEE-4C4D-A2CC-9A890E8CD1A2}"/>
              </a:ext>
            </a:extLst>
          </p:cNvPr>
          <p:cNvSpPr>
            <a:spLocks noChangeArrowheads="1"/>
          </p:cNvSpPr>
          <p:nvPr/>
        </p:nvSpPr>
        <p:spPr bwMode="auto">
          <a:xfrm>
            <a:off x="6333460" y="1237312"/>
            <a:ext cx="52977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sz="1400">
                <a:cs typeface="Times New Roman" panose="02020603050405020304" pitchFamily="18" charset="0"/>
              </a:rPr>
              <a:t>If you are not able to see the Manage Workflow app, need to activate in the below Config with the scenario.</a:t>
            </a:r>
            <a:endParaRPr lang="en-US" altLang="en-US" sz="1400">
              <a:cs typeface="Times New Roman" panose="02020603050405020304" pitchFamily="18" charset="0"/>
            </a:endParaRPr>
          </a:p>
        </p:txBody>
      </p:sp>
      <p:pic>
        <p:nvPicPr>
          <p:cNvPr id="15" name="Picture 14">
            <a:extLst>
              <a:ext uri="{FF2B5EF4-FFF2-40B4-BE49-F238E27FC236}">
                <a16:creationId xmlns:a16="http://schemas.microsoft.com/office/drawing/2014/main" id="{2591453A-5A8D-4791-B383-A6C0E79F1DB7}"/>
              </a:ext>
            </a:extLst>
          </p:cNvPr>
          <p:cNvPicPr/>
          <p:nvPr/>
        </p:nvPicPr>
        <p:blipFill>
          <a:blip r:embed="rId3"/>
          <a:stretch>
            <a:fillRect/>
          </a:stretch>
        </p:blipFill>
        <p:spPr>
          <a:xfrm>
            <a:off x="6248399" y="2259531"/>
            <a:ext cx="5467867" cy="3244372"/>
          </a:xfrm>
          <a:prstGeom prst="rect">
            <a:avLst/>
          </a:prstGeom>
        </p:spPr>
      </p:pic>
    </p:spTree>
    <p:extLst>
      <p:ext uri="{BB962C8B-B14F-4D97-AF65-F5344CB8AC3E}">
        <p14:creationId xmlns:p14="http://schemas.microsoft.com/office/powerpoint/2010/main" val="16049273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554399943"/>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Flexible Workflow  </a:t>
                      </a:r>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3" name="Rectangle 2">
            <a:extLst>
              <a:ext uri="{FF2B5EF4-FFF2-40B4-BE49-F238E27FC236}">
                <a16:creationId xmlns:a16="http://schemas.microsoft.com/office/drawing/2014/main" id="{7ACE9D72-FF5A-45D7-B354-046B57C3E688}"/>
              </a:ext>
            </a:extLst>
          </p:cNvPr>
          <p:cNvSpPr>
            <a:spLocks noChangeArrowheads="1"/>
          </p:cNvSpPr>
          <p:nvPr/>
        </p:nvSpPr>
        <p:spPr bwMode="auto">
          <a:xfrm>
            <a:off x="469900" y="639148"/>
            <a:ext cx="562988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a:cs typeface="Times New Roman" panose="02020603050405020304" pitchFamily="18" charset="0"/>
              </a:rPr>
              <a:t>Once the app is activated, then we have to activate for which TYPE/ORDER/CONTRACT in the below config.</a:t>
            </a:r>
          </a:p>
          <a:p>
            <a:endParaRPr lang="en-US" sz="1400">
              <a:cs typeface="Times New Roman" panose="02020603050405020304" pitchFamily="18" charset="0"/>
            </a:endParaRPr>
          </a:p>
          <a:p>
            <a:r>
              <a:rPr lang="en-US" sz="1400">
                <a:cs typeface="Times New Roman" panose="02020603050405020304" pitchFamily="18" charset="0"/>
              </a:rPr>
              <a:t>In SPRO – FLEXIBLE WORKFLOW</a:t>
            </a:r>
            <a:r>
              <a:rPr lang="en-US" sz="1400"/>
              <a:t> </a:t>
            </a:r>
            <a:r>
              <a:rPr lang="en-US" sz="1400">
                <a:cs typeface="Times New Roman" panose="02020603050405020304" pitchFamily="18" charset="0"/>
              </a:rPr>
              <a:t>based on the contract/types/order.</a:t>
            </a:r>
          </a:p>
        </p:txBody>
      </p:sp>
      <p:sp>
        <p:nvSpPr>
          <p:cNvPr id="4" name="Rectangle 2">
            <a:extLst>
              <a:ext uri="{FF2B5EF4-FFF2-40B4-BE49-F238E27FC236}">
                <a16:creationId xmlns:a16="http://schemas.microsoft.com/office/drawing/2014/main" id="{BE19CF9A-109C-4B78-8333-1C5129E47C88}"/>
              </a:ext>
            </a:extLst>
          </p:cNvPr>
          <p:cNvSpPr>
            <a:spLocks noChangeArrowheads="1"/>
          </p:cNvSpPr>
          <p:nvPr/>
        </p:nvSpPr>
        <p:spPr bwMode="auto">
          <a:xfrm>
            <a:off x="6392564" y="870012"/>
            <a:ext cx="52977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sz="1400">
                <a:cs typeface="Times New Roman" panose="02020603050405020304" pitchFamily="18" charset="0"/>
              </a:rPr>
              <a:t>How to create flexible workflow </a:t>
            </a:r>
            <a:endParaRPr lang="en-US" altLang="en-US" sz="1400">
              <a:cs typeface="Times New Roman" panose="02020603050405020304" pitchFamily="18" charset="0"/>
            </a:endParaRPr>
          </a:p>
        </p:txBody>
      </p:sp>
      <p:pic>
        <p:nvPicPr>
          <p:cNvPr id="5" name="Picture 4">
            <a:extLst>
              <a:ext uri="{FF2B5EF4-FFF2-40B4-BE49-F238E27FC236}">
                <a16:creationId xmlns:a16="http://schemas.microsoft.com/office/drawing/2014/main" id="{DC85A2D6-33ED-472D-85F2-49495E35920F}"/>
              </a:ext>
            </a:extLst>
          </p:cNvPr>
          <p:cNvPicPr/>
          <p:nvPr/>
        </p:nvPicPr>
        <p:blipFill>
          <a:blip r:embed="rId2"/>
          <a:stretch>
            <a:fillRect/>
          </a:stretch>
        </p:blipFill>
        <p:spPr>
          <a:xfrm>
            <a:off x="469900" y="1854621"/>
            <a:ext cx="5626100" cy="3244372"/>
          </a:xfrm>
          <a:prstGeom prst="rect">
            <a:avLst/>
          </a:prstGeom>
        </p:spPr>
      </p:pic>
      <p:sp>
        <p:nvSpPr>
          <p:cNvPr id="6" name="Rectangle 2">
            <a:extLst>
              <a:ext uri="{FF2B5EF4-FFF2-40B4-BE49-F238E27FC236}">
                <a16:creationId xmlns:a16="http://schemas.microsoft.com/office/drawing/2014/main" id="{D3BCAAE2-90DD-411E-B9D7-EB447C24787C}"/>
              </a:ext>
            </a:extLst>
          </p:cNvPr>
          <p:cNvSpPr>
            <a:spLocks noChangeArrowheads="1"/>
          </p:cNvSpPr>
          <p:nvPr/>
        </p:nvSpPr>
        <p:spPr bwMode="auto">
          <a:xfrm>
            <a:off x="469900" y="5407812"/>
            <a:ext cx="56261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a:cs typeface="Times New Roman" panose="02020603050405020304" pitchFamily="18" charset="0"/>
              </a:rPr>
              <a:t>Now the Purchase order NB will be activated for flexible workflow. Like wise we can activate based on the requirement. Now create the PO in S/4 BOX and there will be an additional tab visible knows as Flexible Workflow.</a:t>
            </a:r>
          </a:p>
        </p:txBody>
      </p:sp>
      <p:pic>
        <p:nvPicPr>
          <p:cNvPr id="7" name="Picture 6">
            <a:extLst>
              <a:ext uri="{FF2B5EF4-FFF2-40B4-BE49-F238E27FC236}">
                <a16:creationId xmlns:a16="http://schemas.microsoft.com/office/drawing/2014/main" id="{D0B7B166-1980-4AD9-8E96-E4E77D8BA391}"/>
              </a:ext>
            </a:extLst>
          </p:cNvPr>
          <p:cNvPicPr/>
          <p:nvPr/>
        </p:nvPicPr>
        <p:blipFill rotWithShape="1">
          <a:blip r:embed="rId3"/>
          <a:srcRect l="688" r="1073"/>
          <a:stretch/>
        </p:blipFill>
        <p:spPr>
          <a:xfrm>
            <a:off x="6392564" y="1824088"/>
            <a:ext cx="5565756" cy="3399058"/>
          </a:xfrm>
          <a:prstGeom prst="rect">
            <a:avLst/>
          </a:prstGeom>
        </p:spPr>
      </p:pic>
    </p:spTree>
    <p:extLst>
      <p:ext uri="{BB962C8B-B14F-4D97-AF65-F5344CB8AC3E}">
        <p14:creationId xmlns:p14="http://schemas.microsoft.com/office/powerpoint/2010/main" val="42557459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Flexible Workflow ( In app Extensibility )</a:t>
                      </a:r>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8" name="Rectangle 2">
            <a:extLst>
              <a:ext uri="{FF2B5EF4-FFF2-40B4-BE49-F238E27FC236}">
                <a16:creationId xmlns:a16="http://schemas.microsoft.com/office/drawing/2014/main" id="{8C19AD82-E80A-4473-9208-059FF5F0B8A5}"/>
              </a:ext>
            </a:extLst>
          </p:cNvPr>
          <p:cNvSpPr>
            <a:spLocks noChangeArrowheads="1"/>
          </p:cNvSpPr>
          <p:nvPr/>
        </p:nvSpPr>
        <p:spPr bwMode="auto">
          <a:xfrm>
            <a:off x="6572870" y="776386"/>
            <a:ext cx="52977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z="1400">
                <a:cs typeface="Times New Roman" panose="02020603050405020304" pitchFamily="18" charset="0"/>
              </a:rPr>
              <a:t>We can add conditions in the below section</a:t>
            </a:r>
          </a:p>
        </p:txBody>
      </p:sp>
      <p:pic>
        <p:nvPicPr>
          <p:cNvPr id="9" name="Picture 8">
            <a:extLst>
              <a:ext uri="{FF2B5EF4-FFF2-40B4-BE49-F238E27FC236}">
                <a16:creationId xmlns:a16="http://schemas.microsoft.com/office/drawing/2014/main" id="{8F04E1D8-C28C-42A2-84AC-61257B2F53FF}"/>
              </a:ext>
            </a:extLst>
          </p:cNvPr>
          <p:cNvPicPr/>
          <p:nvPr/>
        </p:nvPicPr>
        <p:blipFill>
          <a:blip r:embed="rId2"/>
          <a:stretch>
            <a:fillRect/>
          </a:stretch>
        </p:blipFill>
        <p:spPr>
          <a:xfrm>
            <a:off x="469900" y="1329058"/>
            <a:ext cx="5943600" cy="2924026"/>
          </a:xfrm>
          <a:prstGeom prst="rect">
            <a:avLst/>
          </a:prstGeom>
        </p:spPr>
      </p:pic>
      <p:pic>
        <p:nvPicPr>
          <p:cNvPr id="10" name="Picture 9">
            <a:extLst>
              <a:ext uri="{FF2B5EF4-FFF2-40B4-BE49-F238E27FC236}">
                <a16:creationId xmlns:a16="http://schemas.microsoft.com/office/drawing/2014/main" id="{93075A16-C8AA-4674-9406-7362B17E36D4}"/>
              </a:ext>
            </a:extLst>
          </p:cNvPr>
          <p:cNvPicPr/>
          <p:nvPr/>
        </p:nvPicPr>
        <p:blipFill rotWithShape="1">
          <a:blip r:embed="rId3"/>
          <a:srcRect l="1" r="1540"/>
          <a:stretch/>
        </p:blipFill>
        <p:spPr>
          <a:xfrm>
            <a:off x="6572870" y="1281389"/>
            <a:ext cx="5297744" cy="2971696"/>
          </a:xfrm>
          <a:prstGeom prst="rect">
            <a:avLst/>
          </a:prstGeom>
        </p:spPr>
      </p:pic>
    </p:spTree>
    <p:extLst>
      <p:ext uri="{BB962C8B-B14F-4D97-AF65-F5344CB8AC3E}">
        <p14:creationId xmlns:p14="http://schemas.microsoft.com/office/powerpoint/2010/main" val="9862347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3114941833"/>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Flexible Workflow</a:t>
                      </a:r>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3" name="Rectangle 2">
            <a:extLst>
              <a:ext uri="{FF2B5EF4-FFF2-40B4-BE49-F238E27FC236}">
                <a16:creationId xmlns:a16="http://schemas.microsoft.com/office/drawing/2014/main" id="{A7FD0A56-3515-4558-9E5D-AC6EB3D5F0A0}"/>
              </a:ext>
            </a:extLst>
          </p:cNvPr>
          <p:cNvSpPr>
            <a:spLocks noChangeArrowheads="1"/>
          </p:cNvSpPr>
          <p:nvPr/>
        </p:nvSpPr>
        <p:spPr bwMode="auto">
          <a:xfrm>
            <a:off x="469900" y="702415"/>
            <a:ext cx="52977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z="1400">
                <a:cs typeface="Times New Roman" panose="02020603050405020304" pitchFamily="18" charset="0"/>
              </a:rPr>
              <a:t>Agent assignment : 1. Role - BADI</a:t>
            </a:r>
          </a:p>
        </p:txBody>
      </p:sp>
      <p:pic>
        <p:nvPicPr>
          <p:cNvPr id="4" name="Picture 3">
            <a:extLst>
              <a:ext uri="{FF2B5EF4-FFF2-40B4-BE49-F238E27FC236}">
                <a16:creationId xmlns:a16="http://schemas.microsoft.com/office/drawing/2014/main" id="{A8F1560C-ABD2-4F9C-AA35-EFE9DBF2AC51}"/>
              </a:ext>
            </a:extLst>
          </p:cNvPr>
          <p:cNvPicPr/>
          <p:nvPr/>
        </p:nvPicPr>
        <p:blipFill>
          <a:blip r:embed="rId2"/>
          <a:stretch>
            <a:fillRect/>
          </a:stretch>
        </p:blipFill>
        <p:spPr>
          <a:xfrm>
            <a:off x="494944" y="1177134"/>
            <a:ext cx="5601055" cy="2597150"/>
          </a:xfrm>
          <a:prstGeom prst="rect">
            <a:avLst/>
          </a:prstGeom>
        </p:spPr>
      </p:pic>
      <p:pic>
        <p:nvPicPr>
          <p:cNvPr id="5" name="Picture 4">
            <a:extLst>
              <a:ext uri="{FF2B5EF4-FFF2-40B4-BE49-F238E27FC236}">
                <a16:creationId xmlns:a16="http://schemas.microsoft.com/office/drawing/2014/main" id="{3EA4BA4E-A217-432D-BB43-45A3E4544CFE}"/>
              </a:ext>
            </a:extLst>
          </p:cNvPr>
          <p:cNvPicPr/>
          <p:nvPr/>
        </p:nvPicPr>
        <p:blipFill>
          <a:blip r:embed="rId3"/>
          <a:stretch>
            <a:fillRect/>
          </a:stretch>
        </p:blipFill>
        <p:spPr>
          <a:xfrm>
            <a:off x="6329576" y="1177134"/>
            <a:ext cx="5392523" cy="2597150"/>
          </a:xfrm>
          <a:prstGeom prst="rect">
            <a:avLst/>
          </a:prstGeom>
        </p:spPr>
      </p:pic>
      <p:sp>
        <p:nvSpPr>
          <p:cNvPr id="6" name="Rectangle 2">
            <a:extLst>
              <a:ext uri="{FF2B5EF4-FFF2-40B4-BE49-F238E27FC236}">
                <a16:creationId xmlns:a16="http://schemas.microsoft.com/office/drawing/2014/main" id="{8C97A6F2-580D-4E27-B51C-4D02F1903753}"/>
              </a:ext>
            </a:extLst>
          </p:cNvPr>
          <p:cNvSpPr>
            <a:spLocks noChangeArrowheads="1"/>
          </p:cNvSpPr>
          <p:nvPr/>
        </p:nvSpPr>
        <p:spPr bwMode="auto">
          <a:xfrm>
            <a:off x="6329576" y="657707"/>
            <a:ext cx="52977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a:cs typeface="Times New Roman" panose="02020603050405020304" pitchFamily="18" charset="0"/>
              </a:rPr>
              <a:t>Or 2. Role – different roles apart from BADI</a:t>
            </a:r>
          </a:p>
        </p:txBody>
      </p:sp>
      <p:sp>
        <p:nvSpPr>
          <p:cNvPr id="7" name="Rectangle 2">
            <a:extLst>
              <a:ext uri="{FF2B5EF4-FFF2-40B4-BE49-F238E27FC236}">
                <a16:creationId xmlns:a16="http://schemas.microsoft.com/office/drawing/2014/main" id="{DB6DBD2A-8D83-430D-9E23-20DC2644D9D8}"/>
              </a:ext>
            </a:extLst>
          </p:cNvPr>
          <p:cNvSpPr>
            <a:spLocks noChangeArrowheads="1"/>
          </p:cNvSpPr>
          <p:nvPr/>
        </p:nvSpPr>
        <p:spPr bwMode="auto">
          <a:xfrm>
            <a:off x="469900" y="3873210"/>
            <a:ext cx="52977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a:cs typeface="Times New Roman" panose="02020603050405020304" pitchFamily="18" charset="0"/>
              </a:rPr>
              <a:t>Or 3. USER – user based</a:t>
            </a:r>
          </a:p>
        </p:txBody>
      </p:sp>
      <p:pic>
        <p:nvPicPr>
          <p:cNvPr id="8" name="Picture 7">
            <a:extLst>
              <a:ext uri="{FF2B5EF4-FFF2-40B4-BE49-F238E27FC236}">
                <a16:creationId xmlns:a16="http://schemas.microsoft.com/office/drawing/2014/main" id="{86442E90-114C-4C45-8B20-7635C2C68100}"/>
              </a:ext>
            </a:extLst>
          </p:cNvPr>
          <p:cNvPicPr/>
          <p:nvPr/>
        </p:nvPicPr>
        <p:blipFill>
          <a:blip r:embed="rId4"/>
          <a:stretch>
            <a:fillRect/>
          </a:stretch>
        </p:blipFill>
        <p:spPr>
          <a:xfrm>
            <a:off x="469900" y="4137689"/>
            <a:ext cx="5626100" cy="2190750"/>
          </a:xfrm>
          <a:prstGeom prst="rect">
            <a:avLst/>
          </a:prstGeom>
        </p:spPr>
      </p:pic>
    </p:spTree>
    <p:extLst>
      <p:ext uri="{BB962C8B-B14F-4D97-AF65-F5344CB8AC3E}">
        <p14:creationId xmlns:p14="http://schemas.microsoft.com/office/powerpoint/2010/main" val="5921253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Flexible Workflow</a:t>
                      </a:r>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3" name="Rectangle 2">
            <a:extLst>
              <a:ext uri="{FF2B5EF4-FFF2-40B4-BE49-F238E27FC236}">
                <a16:creationId xmlns:a16="http://schemas.microsoft.com/office/drawing/2014/main" id="{C2C8A9DD-D8C1-429F-8D7F-29B1E6187FDE}"/>
              </a:ext>
            </a:extLst>
          </p:cNvPr>
          <p:cNvSpPr>
            <a:spLocks noChangeArrowheads="1"/>
          </p:cNvSpPr>
          <p:nvPr/>
        </p:nvSpPr>
        <p:spPr bwMode="auto">
          <a:xfrm>
            <a:off x="469900" y="739771"/>
            <a:ext cx="52977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z="1400">
                <a:cs typeface="Times New Roman" panose="02020603050405020304" pitchFamily="18" charset="0"/>
              </a:rPr>
              <a:t>Exceptional handling if we want to add.</a:t>
            </a:r>
          </a:p>
        </p:txBody>
      </p:sp>
      <p:sp>
        <p:nvSpPr>
          <p:cNvPr id="4" name="Rectangle 2">
            <a:extLst>
              <a:ext uri="{FF2B5EF4-FFF2-40B4-BE49-F238E27FC236}">
                <a16:creationId xmlns:a16="http://schemas.microsoft.com/office/drawing/2014/main" id="{10CD7861-93FE-4938-86B2-2D20C1EF277F}"/>
              </a:ext>
            </a:extLst>
          </p:cNvPr>
          <p:cNvSpPr>
            <a:spLocks noChangeArrowheads="1"/>
          </p:cNvSpPr>
          <p:nvPr/>
        </p:nvSpPr>
        <p:spPr bwMode="auto">
          <a:xfrm>
            <a:off x="6248400" y="724382"/>
            <a:ext cx="52977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a:cs typeface="Times New Roman" panose="02020603050405020304" pitchFamily="18" charset="0"/>
              </a:rPr>
              <a:t>Activate the Workflow</a:t>
            </a:r>
          </a:p>
        </p:txBody>
      </p:sp>
      <p:pic>
        <p:nvPicPr>
          <p:cNvPr id="5" name="Picture 4">
            <a:extLst>
              <a:ext uri="{FF2B5EF4-FFF2-40B4-BE49-F238E27FC236}">
                <a16:creationId xmlns:a16="http://schemas.microsoft.com/office/drawing/2014/main" id="{6436AD39-FCAE-4E9F-A202-6009DEC1A9CA}"/>
              </a:ext>
            </a:extLst>
          </p:cNvPr>
          <p:cNvPicPr/>
          <p:nvPr/>
        </p:nvPicPr>
        <p:blipFill>
          <a:blip r:embed="rId2"/>
          <a:stretch>
            <a:fillRect/>
          </a:stretch>
        </p:blipFill>
        <p:spPr>
          <a:xfrm>
            <a:off x="529400" y="1138645"/>
            <a:ext cx="5479996" cy="2596057"/>
          </a:xfrm>
          <a:prstGeom prst="rect">
            <a:avLst/>
          </a:prstGeom>
        </p:spPr>
      </p:pic>
      <p:pic>
        <p:nvPicPr>
          <p:cNvPr id="6" name="Picture 5">
            <a:extLst>
              <a:ext uri="{FF2B5EF4-FFF2-40B4-BE49-F238E27FC236}">
                <a16:creationId xmlns:a16="http://schemas.microsoft.com/office/drawing/2014/main" id="{B865AD55-F349-42C1-87FA-BD81D9021C46}"/>
              </a:ext>
            </a:extLst>
          </p:cNvPr>
          <p:cNvPicPr/>
          <p:nvPr/>
        </p:nvPicPr>
        <p:blipFill>
          <a:blip r:embed="rId3"/>
          <a:stretch>
            <a:fillRect/>
          </a:stretch>
        </p:blipFill>
        <p:spPr>
          <a:xfrm>
            <a:off x="6095999" y="1138645"/>
            <a:ext cx="5943600" cy="2596057"/>
          </a:xfrm>
          <a:prstGeom prst="rect">
            <a:avLst/>
          </a:prstGeom>
        </p:spPr>
      </p:pic>
    </p:spTree>
    <p:extLst>
      <p:ext uri="{BB962C8B-B14F-4D97-AF65-F5344CB8AC3E}">
        <p14:creationId xmlns:p14="http://schemas.microsoft.com/office/powerpoint/2010/main" val="29059785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691C4C-E125-4284-9110-318CB04D7F71}"/>
              </a:ext>
            </a:extLst>
          </p:cNvPr>
          <p:cNvSpPr>
            <a:spLocks noGrp="1"/>
          </p:cNvSpPr>
          <p:nvPr>
            <p:ph type="title"/>
          </p:nvPr>
        </p:nvSpPr>
        <p:spPr/>
        <p:txBody>
          <a:bodyPr/>
          <a:lstStyle/>
          <a:p>
            <a:r>
              <a:rPr lang="en-US" b="1" dirty="0"/>
              <a:t>What is Extensibility</a:t>
            </a:r>
          </a:p>
        </p:txBody>
      </p:sp>
      <p:pic>
        <p:nvPicPr>
          <p:cNvPr id="3074" name="Picture 2" descr="See the source image">
            <a:extLst>
              <a:ext uri="{FF2B5EF4-FFF2-40B4-BE49-F238E27FC236}">
                <a16:creationId xmlns:a16="http://schemas.microsoft.com/office/drawing/2014/main" id="{D6939DCB-D92F-4B5E-A214-9A5A31D71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09" y="2712612"/>
            <a:ext cx="1685108" cy="1685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0518ACC-5963-496C-84F0-15B466496A3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2274055" y="4149570"/>
            <a:ext cx="1845203" cy="1828801"/>
          </a:xfrm>
          <a:prstGeom prst="rect">
            <a:avLst/>
          </a:prstGeom>
        </p:spPr>
      </p:pic>
      <p:pic>
        <p:nvPicPr>
          <p:cNvPr id="14" name="Picture 13">
            <a:extLst>
              <a:ext uri="{FF2B5EF4-FFF2-40B4-BE49-F238E27FC236}">
                <a16:creationId xmlns:a16="http://schemas.microsoft.com/office/drawing/2014/main" id="{DD16226C-7638-47F7-BE89-CCA23AC03285}"/>
              </a:ext>
            </a:extLst>
          </p:cNvPr>
          <p:cNvPicPr>
            <a:picLocks noChangeAspect="1"/>
          </p:cNvPicPr>
          <p:nvPr/>
        </p:nvPicPr>
        <p:blipFill>
          <a:blip r:embed="rId6"/>
          <a:stretch>
            <a:fillRect/>
          </a:stretch>
        </p:blipFill>
        <p:spPr>
          <a:xfrm>
            <a:off x="4906257" y="2597342"/>
            <a:ext cx="1869058" cy="2101079"/>
          </a:xfrm>
          <a:prstGeom prst="rect">
            <a:avLst/>
          </a:prstGeom>
        </p:spPr>
      </p:pic>
      <p:pic>
        <p:nvPicPr>
          <p:cNvPr id="16" name="Picture 15">
            <a:extLst>
              <a:ext uri="{FF2B5EF4-FFF2-40B4-BE49-F238E27FC236}">
                <a16:creationId xmlns:a16="http://schemas.microsoft.com/office/drawing/2014/main" id="{BF18F635-BE03-48D1-AEC3-EE54CEC00A48}"/>
              </a:ext>
            </a:extLst>
          </p:cNvPr>
          <p:cNvPicPr>
            <a:picLocks noChangeAspect="1"/>
          </p:cNvPicPr>
          <p:nvPr/>
        </p:nvPicPr>
        <p:blipFill>
          <a:blip r:embed="rId7"/>
          <a:stretch>
            <a:fillRect/>
          </a:stretch>
        </p:blipFill>
        <p:spPr>
          <a:xfrm>
            <a:off x="5142134" y="4803732"/>
            <a:ext cx="2930610" cy="1501938"/>
          </a:xfrm>
          <a:prstGeom prst="rect">
            <a:avLst/>
          </a:prstGeom>
        </p:spPr>
      </p:pic>
      <p:pic>
        <p:nvPicPr>
          <p:cNvPr id="3076" name="Picture 4" descr="Hair extension free icon">
            <a:extLst>
              <a:ext uri="{FF2B5EF4-FFF2-40B4-BE49-F238E27FC236}">
                <a16:creationId xmlns:a16="http://schemas.microsoft.com/office/drawing/2014/main" id="{C06E059C-8C1A-4EB0-BC9A-2EA99C5F9C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6481" y="2747045"/>
            <a:ext cx="1801672" cy="18016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47B0A5-04FC-444C-8CB7-14776E94254D}"/>
              </a:ext>
            </a:extLst>
          </p:cNvPr>
          <p:cNvSpPr txBox="1"/>
          <p:nvPr/>
        </p:nvSpPr>
        <p:spPr bwMode="gray">
          <a:xfrm>
            <a:off x="1027522" y="1230746"/>
            <a:ext cx="8682086" cy="433633"/>
          </a:xfrm>
          <a:prstGeom prst="rect">
            <a:avLst/>
          </a:prstGeom>
        </p:spPr>
        <p:txBody>
          <a:bodyPr wrap="none" lIns="0" rIns="0" rtlCol="0" anchor="b" anchorCtr="0">
            <a:normAutofit/>
          </a:bodyPr>
          <a:lstStyle/>
          <a:p>
            <a:pPr>
              <a:lnSpc>
                <a:spcPts val="900"/>
              </a:lnSpc>
            </a:pPr>
            <a:r>
              <a:rPr lang="en-US" sz="1800" dirty="0">
                <a:latin typeface="arial" panose="020B0604020202020204" pitchFamily="34" charset="0"/>
              </a:rPr>
              <a:t>T</a:t>
            </a:r>
            <a:r>
              <a:rPr lang="en-US" sz="1800" b="0" i="0" dirty="0">
                <a:effectLst/>
                <a:latin typeface="arial" panose="020B0604020202020204" pitchFamily="34" charset="0"/>
              </a:rPr>
              <a:t>he quality of being designed to allow the addition of new capabilities or functionality.</a:t>
            </a:r>
            <a:endParaRPr lang="en-US" sz="2000" b="1" dirty="0"/>
          </a:p>
        </p:txBody>
      </p:sp>
    </p:spTree>
    <p:extLst>
      <p:ext uri="{BB962C8B-B14F-4D97-AF65-F5344CB8AC3E}">
        <p14:creationId xmlns:p14="http://schemas.microsoft.com/office/powerpoint/2010/main" val="350354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Illustration - Flexible Workflow</a:t>
                      </a:r>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3" name="Rectangle 2">
            <a:extLst>
              <a:ext uri="{FF2B5EF4-FFF2-40B4-BE49-F238E27FC236}">
                <a16:creationId xmlns:a16="http://schemas.microsoft.com/office/drawing/2014/main" id="{D56CE0BE-D9CF-4798-9E3D-34CC6E672CB8}"/>
              </a:ext>
            </a:extLst>
          </p:cNvPr>
          <p:cNvSpPr>
            <a:spLocks noChangeArrowheads="1"/>
          </p:cNvSpPr>
          <p:nvPr/>
        </p:nvSpPr>
        <p:spPr bwMode="auto">
          <a:xfrm>
            <a:off x="469900" y="740922"/>
            <a:ext cx="529774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z="1400">
                <a:cs typeface="Times New Roman" panose="02020603050405020304" pitchFamily="18" charset="0"/>
              </a:rPr>
              <a:t>Once it is activated , we can create the PO for the type NB. The work item will automatically float to my inbox app.</a:t>
            </a:r>
          </a:p>
        </p:txBody>
      </p:sp>
      <p:sp>
        <p:nvSpPr>
          <p:cNvPr id="4" name="Rectangle 2">
            <a:extLst>
              <a:ext uri="{FF2B5EF4-FFF2-40B4-BE49-F238E27FC236}">
                <a16:creationId xmlns:a16="http://schemas.microsoft.com/office/drawing/2014/main" id="{13BCBA48-43DE-4C6E-A161-CFE98BE52962}"/>
              </a:ext>
            </a:extLst>
          </p:cNvPr>
          <p:cNvSpPr>
            <a:spLocks noChangeArrowheads="1"/>
          </p:cNvSpPr>
          <p:nvPr/>
        </p:nvSpPr>
        <p:spPr bwMode="auto">
          <a:xfrm>
            <a:off x="6735245" y="719844"/>
            <a:ext cx="52977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a:cs typeface="Times New Roman" panose="02020603050405020304" pitchFamily="18" charset="0"/>
              </a:rPr>
              <a:t>Check PO</a:t>
            </a:r>
          </a:p>
        </p:txBody>
      </p:sp>
      <p:pic>
        <p:nvPicPr>
          <p:cNvPr id="5" name="Picture 4">
            <a:extLst>
              <a:ext uri="{FF2B5EF4-FFF2-40B4-BE49-F238E27FC236}">
                <a16:creationId xmlns:a16="http://schemas.microsoft.com/office/drawing/2014/main" id="{0DAEFF59-7EDE-4E97-AFD6-3CFDFCABDBC8}"/>
              </a:ext>
            </a:extLst>
          </p:cNvPr>
          <p:cNvPicPr/>
          <p:nvPr/>
        </p:nvPicPr>
        <p:blipFill>
          <a:blip r:embed="rId2"/>
          <a:stretch>
            <a:fillRect/>
          </a:stretch>
        </p:blipFill>
        <p:spPr>
          <a:xfrm>
            <a:off x="469900" y="1625088"/>
            <a:ext cx="6115050" cy="3171869"/>
          </a:xfrm>
          <a:prstGeom prst="rect">
            <a:avLst/>
          </a:prstGeom>
        </p:spPr>
      </p:pic>
      <p:pic>
        <p:nvPicPr>
          <p:cNvPr id="6" name="Picture 5">
            <a:extLst>
              <a:ext uri="{FF2B5EF4-FFF2-40B4-BE49-F238E27FC236}">
                <a16:creationId xmlns:a16="http://schemas.microsoft.com/office/drawing/2014/main" id="{33166470-BD5E-4F7E-B34C-8A633E04C137}"/>
              </a:ext>
            </a:extLst>
          </p:cNvPr>
          <p:cNvPicPr/>
          <p:nvPr/>
        </p:nvPicPr>
        <p:blipFill>
          <a:blip r:embed="rId3"/>
          <a:stretch>
            <a:fillRect/>
          </a:stretch>
        </p:blipFill>
        <p:spPr>
          <a:xfrm>
            <a:off x="6735245" y="1583602"/>
            <a:ext cx="5297744" cy="3254840"/>
          </a:xfrm>
          <a:prstGeom prst="rect">
            <a:avLst/>
          </a:prstGeom>
        </p:spPr>
      </p:pic>
    </p:spTree>
    <p:extLst>
      <p:ext uri="{BB962C8B-B14F-4D97-AF65-F5344CB8AC3E}">
        <p14:creationId xmlns:p14="http://schemas.microsoft.com/office/powerpoint/2010/main" val="11960417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154DD-099D-4D93-A094-6AA4F2B10245}"/>
              </a:ext>
            </a:extLst>
          </p:cNvPr>
          <p:cNvSpPr>
            <a:spLocks noGrp="1"/>
          </p:cNvSpPr>
          <p:nvPr>
            <p:ph type="title"/>
          </p:nvPr>
        </p:nvSpPr>
        <p:spPr/>
        <p:txBody>
          <a:bodyPr/>
          <a:lstStyle/>
          <a:p>
            <a:r>
              <a:rPr lang="en-US" b="1" dirty="0"/>
              <a:t>                                              Lifecycle Management</a:t>
            </a:r>
          </a:p>
        </p:txBody>
      </p:sp>
      <p:pic>
        <p:nvPicPr>
          <p:cNvPr id="4" name="Picture 3">
            <a:extLst>
              <a:ext uri="{FF2B5EF4-FFF2-40B4-BE49-F238E27FC236}">
                <a16:creationId xmlns:a16="http://schemas.microsoft.com/office/drawing/2014/main" id="{5437010B-A3FF-4980-BFD7-2D0140212304}"/>
              </a:ext>
            </a:extLst>
          </p:cNvPr>
          <p:cNvPicPr>
            <a:picLocks noChangeAspect="1"/>
          </p:cNvPicPr>
          <p:nvPr/>
        </p:nvPicPr>
        <p:blipFill>
          <a:blip r:embed="rId2"/>
          <a:stretch>
            <a:fillRect/>
          </a:stretch>
        </p:blipFill>
        <p:spPr>
          <a:xfrm>
            <a:off x="94628" y="1101087"/>
            <a:ext cx="12097372" cy="5493032"/>
          </a:xfrm>
          <a:prstGeom prst="rect">
            <a:avLst/>
          </a:prstGeom>
        </p:spPr>
      </p:pic>
    </p:spTree>
    <p:extLst>
      <p:ext uri="{BB962C8B-B14F-4D97-AF65-F5344CB8AC3E}">
        <p14:creationId xmlns:p14="http://schemas.microsoft.com/office/powerpoint/2010/main" val="5614620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FA7EF-7D49-46AD-BDFA-324BD47C1050}"/>
              </a:ext>
            </a:extLst>
          </p:cNvPr>
          <p:cNvPicPr>
            <a:picLocks noChangeAspect="1"/>
          </p:cNvPicPr>
          <p:nvPr/>
        </p:nvPicPr>
        <p:blipFill>
          <a:blip r:embed="rId2"/>
          <a:stretch>
            <a:fillRect/>
          </a:stretch>
        </p:blipFill>
        <p:spPr>
          <a:xfrm>
            <a:off x="199722" y="370390"/>
            <a:ext cx="11792556" cy="5703521"/>
          </a:xfrm>
          <a:prstGeom prst="rect">
            <a:avLst/>
          </a:prstGeom>
        </p:spPr>
      </p:pic>
    </p:spTree>
    <p:extLst>
      <p:ext uri="{BB962C8B-B14F-4D97-AF65-F5344CB8AC3E}">
        <p14:creationId xmlns:p14="http://schemas.microsoft.com/office/powerpoint/2010/main" val="241594524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8A2922-3DDE-4F25-BFA0-6F9B83541997}"/>
              </a:ext>
            </a:extLst>
          </p:cNvPr>
          <p:cNvSpPr>
            <a:spLocks noGrp="1"/>
          </p:cNvSpPr>
          <p:nvPr>
            <p:ph type="title"/>
          </p:nvPr>
        </p:nvSpPr>
        <p:spPr/>
        <p:txBody>
          <a:bodyPr/>
          <a:lstStyle/>
          <a:p>
            <a:r>
              <a:rPr lang="en-US" sz="4000"/>
              <a:t>Side By Side Extensibility</a:t>
            </a:r>
            <a:endParaRPr lang="en-US"/>
          </a:p>
        </p:txBody>
      </p:sp>
    </p:spTree>
    <p:extLst>
      <p:ext uri="{BB962C8B-B14F-4D97-AF65-F5344CB8AC3E}">
        <p14:creationId xmlns:p14="http://schemas.microsoft.com/office/powerpoint/2010/main" val="9191458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dirty="0"/>
                        <a:t>Introduction</a:t>
                      </a:r>
                      <a:endParaRPr lang="en-US" b="0" dirty="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5" name="Text Placeholder 2">
            <a:extLst>
              <a:ext uri="{FF2B5EF4-FFF2-40B4-BE49-F238E27FC236}">
                <a16:creationId xmlns:a16="http://schemas.microsoft.com/office/drawing/2014/main" id="{6E1AF4CA-6144-4617-B1C2-2851067622E5}"/>
              </a:ext>
            </a:extLst>
          </p:cNvPr>
          <p:cNvSpPr txBox="1">
            <a:spLocks/>
          </p:cNvSpPr>
          <p:nvPr/>
        </p:nvSpPr>
        <p:spPr>
          <a:xfrm>
            <a:off x="469902" y="971645"/>
            <a:ext cx="11017247" cy="4876705"/>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285750" indent="-285750">
              <a:spcAft>
                <a:spcPts val="0"/>
              </a:spcAft>
              <a:buFont typeface="Arial" panose="020B0604020202020204" pitchFamily="34" charset="0"/>
              <a:buChar char="•"/>
            </a:pPr>
            <a:r>
              <a:rPr lang="en-US" sz="1400" dirty="0"/>
              <a:t>Empowers the user to integrate external content with SAP system seamlessly through APIs, services, applications, events etc. </a:t>
            </a:r>
          </a:p>
          <a:p>
            <a:pPr marL="285750" indent="-285750">
              <a:spcAft>
                <a:spcPts val="0"/>
              </a:spcAft>
              <a:buFont typeface="Arial" panose="020B0604020202020204" pitchFamily="34" charset="0"/>
              <a:buChar char="•"/>
            </a:pPr>
            <a:r>
              <a:rPr lang="en-US" sz="1400" dirty="0"/>
              <a:t>By innovating Side-by-side extensibility, SAP provided greater and more open platform to work with other development environments like Java, Node.js, Python etc. </a:t>
            </a:r>
          </a:p>
          <a:p>
            <a:pPr marL="285750" indent="-285750">
              <a:spcAft>
                <a:spcPts val="0"/>
              </a:spcAft>
              <a:buFont typeface="Arial" panose="020B0604020202020204" pitchFamily="34" charset="0"/>
              <a:buChar char="•"/>
            </a:pPr>
            <a:r>
              <a:rPr lang="en-US" sz="1400" dirty="0"/>
              <a:t>Available and compliant with innovative cloud services and solutions on SAP BTP like Machine Learning, Internet of Things, </a:t>
            </a:r>
            <a:r>
              <a:rPr lang="en-US" sz="1400" dirty="0" err="1"/>
              <a:t>DataHub</a:t>
            </a:r>
            <a:r>
              <a:rPr lang="en-US" sz="1400" dirty="0"/>
              <a:t> etc. </a:t>
            </a:r>
          </a:p>
          <a:p>
            <a:pPr marL="285750" indent="-285750">
              <a:spcAft>
                <a:spcPts val="0"/>
              </a:spcAft>
              <a:buFont typeface="Arial" panose="020B0604020202020204" pitchFamily="34" charset="0"/>
              <a:buChar char="•"/>
            </a:pPr>
            <a:r>
              <a:rPr lang="en-US" sz="1400" dirty="0"/>
              <a:t>Unlike In-App Extensibility, Side-by-side Extensibility needs more technical knowledge from the developer</a:t>
            </a:r>
          </a:p>
          <a:p>
            <a:pPr marL="285750" indent="-285750">
              <a:spcAft>
                <a:spcPts val="0"/>
              </a:spcAft>
              <a:buFont typeface="Arial" panose="020B0604020202020204" pitchFamily="34" charset="0"/>
              <a:buChar char="•"/>
            </a:pPr>
            <a:endParaRPr lang="en-US" sz="1400" dirty="0"/>
          </a:p>
          <a:p>
            <a:pPr>
              <a:spcAft>
                <a:spcPts val="0"/>
              </a:spcAft>
            </a:pPr>
            <a:endParaRPr lang="en-US" sz="1400" dirty="0"/>
          </a:p>
        </p:txBody>
      </p:sp>
      <p:sp>
        <p:nvSpPr>
          <p:cNvPr id="8" name="Text Placeholder 2">
            <a:extLst>
              <a:ext uri="{FF2B5EF4-FFF2-40B4-BE49-F238E27FC236}">
                <a16:creationId xmlns:a16="http://schemas.microsoft.com/office/drawing/2014/main" id="{94F08CEF-7FF0-4168-B805-897B243CC72A}"/>
              </a:ext>
            </a:extLst>
          </p:cNvPr>
          <p:cNvSpPr txBox="1">
            <a:spLocks/>
          </p:cNvSpPr>
          <p:nvPr/>
        </p:nvSpPr>
        <p:spPr>
          <a:xfrm>
            <a:off x="469900" y="3724322"/>
            <a:ext cx="11017247" cy="1828705"/>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endParaRPr lang="en-US" sz="1400" dirty="0"/>
          </a:p>
        </p:txBody>
      </p:sp>
      <p:pic>
        <p:nvPicPr>
          <p:cNvPr id="3" name="Picture 2">
            <a:extLst>
              <a:ext uri="{FF2B5EF4-FFF2-40B4-BE49-F238E27FC236}">
                <a16:creationId xmlns:a16="http://schemas.microsoft.com/office/drawing/2014/main" id="{21B42E11-B0F3-48BF-B9CD-078E49D644BE}"/>
              </a:ext>
            </a:extLst>
          </p:cNvPr>
          <p:cNvPicPr>
            <a:picLocks noChangeAspect="1"/>
          </p:cNvPicPr>
          <p:nvPr/>
        </p:nvPicPr>
        <p:blipFill>
          <a:blip r:embed="rId2"/>
          <a:stretch>
            <a:fillRect/>
          </a:stretch>
        </p:blipFill>
        <p:spPr>
          <a:xfrm>
            <a:off x="2291317" y="2568631"/>
            <a:ext cx="7130979" cy="37198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604192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hlinkClick r:id="rId2"/>
            <a:extLst>
              <a:ext uri="{FF2B5EF4-FFF2-40B4-BE49-F238E27FC236}">
                <a16:creationId xmlns:a16="http://schemas.microsoft.com/office/drawing/2014/main" id="{D351B8A0-2A39-4CEC-9AD3-C8945FC9A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017" y="1359910"/>
            <a:ext cx="9898165" cy="44718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74D5B8FF-0CA0-4125-90A9-801544AACE02}"/>
              </a:ext>
            </a:extLst>
          </p:cNvPr>
          <p:cNvGraphicFramePr>
            <a:graphicFrameLocks noGrp="1"/>
          </p:cNvGraphicFramePr>
          <p:nvPr>
            <p:extLst>
              <p:ext uri="{D42A27DB-BD31-4B8C-83A1-F6EECF244321}">
                <p14:modId xmlns:p14="http://schemas.microsoft.com/office/powerpoint/2010/main" val="2883529549"/>
              </p:ext>
            </p:extLst>
          </p:nvPr>
        </p:nvGraphicFramePr>
        <p:xfrm>
          <a:off x="469900" y="424351"/>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dirty="0"/>
                        <a:t>Side by Side Extensibility : Use case Diagram</a:t>
                      </a:r>
                      <a:endParaRPr lang="en-US" b="0" dirty="0"/>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Tree>
    <p:extLst>
      <p:ext uri="{BB962C8B-B14F-4D97-AF65-F5344CB8AC3E}">
        <p14:creationId xmlns:p14="http://schemas.microsoft.com/office/powerpoint/2010/main" val="1100094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6E1AF4CA-6144-4617-B1C2-2851067622E5}"/>
              </a:ext>
            </a:extLst>
          </p:cNvPr>
          <p:cNvSpPr txBox="1">
            <a:spLocks/>
          </p:cNvSpPr>
          <p:nvPr/>
        </p:nvSpPr>
        <p:spPr>
          <a:xfrm>
            <a:off x="469902" y="971645"/>
            <a:ext cx="11017247" cy="4876705"/>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285750" indent="-285750">
              <a:spcAft>
                <a:spcPts val="0"/>
              </a:spcAft>
              <a:buFont typeface="Arial" panose="020B0604020202020204" pitchFamily="34" charset="0"/>
              <a:buChar char="•"/>
            </a:pPr>
            <a:endParaRPr lang="en-US" sz="1400" dirty="0"/>
          </a:p>
          <a:p>
            <a:pPr>
              <a:spcAft>
                <a:spcPts val="0"/>
              </a:spcAft>
            </a:pPr>
            <a:endParaRPr lang="en-US" sz="1400" dirty="0"/>
          </a:p>
        </p:txBody>
      </p:sp>
      <p:graphicFrame>
        <p:nvGraphicFramePr>
          <p:cNvPr id="7" name="Table 6">
            <a:extLst>
              <a:ext uri="{FF2B5EF4-FFF2-40B4-BE49-F238E27FC236}">
                <a16:creationId xmlns:a16="http://schemas.microsoft.com/office/drawing/2014/main" id="{CABF5B97-949E-44CD-891E-030EDF2A5B37}"/>
              </a:ext>
            </a:extLst>
          </p:cNvPr>
          <p:cNvGraphicFramePr>
            <a:graphicFrameLocks noGrp="1"/>
          </p:cNvGraphicFramePr>
          <p:nvPr/>
        </p:nvGraphicFramePr>
        <p:xfrm>
          <a:off x="469900" y="31056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dirty="0"/>
                        <a:t>In-App vs Side-by-side Extensibility</a:t>
                      </a:r>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8" name="Text Placeholder 2">
            <a:extLst>
              <a:ext uri="{FF2B5EF4-FFF2-40B4-BE49-F238E27FC236}">
                <a16:creationId xmlns:a16="http://schemas.microsoft.com/office/drawing/2014/main" id="{94F08CEF-7FF0-4168-B805-897B243CC72A}"/>
              </a:ext>
            </a:extLst>
          </p:cNvPr>
          <p:cNvSpPr txBox="1">
            <a:spLocks/>
          </p:cNvSpPr>
          <p:nvPr/>
        </p:nvSpPr>
        <p:spPr>
          <a:xfrm>
            <a:off x="469902" y="861853"/>
            <a:ext cx="11017247" cy="1828705"/>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285750" indent="-285750">
              <a:spcAft>
                <a:spcPts val="0"/>
              </a:spcAft>
              <a:buFont typeface="Arial" panose="020B0604020202020204" pitchFamily="34" charset="0"/>
              <a:buChar char="•"/>
            </a:pPr>
            <a:r>
              <a:rPr lang="en-US" sz="1400" dirty="0"/>
              <a:t>In-App Extensions are implemented in the SAP S/4 HANA core and there is no remote connection needed to access the extension from the extended app. In Side-by-side extensions, SAP BTP acts as a PaaS where extension apps might be on other platforms or SAP applications having a connection with the BTP. </a:t>
            </a:r>
          </a:p>
          <a:p>
            <a:pPr marL="285750" indent="-285750">
              <a:spcAft>
                <a:spcPts val="0"/>
              </a:spcAft>
              <a:buFont typeface="Arial" panose="020B0604020202020204" pitchFamily="34" charset="0"/>
              <a:buChar char="•"/>
            </a:pPr>
            <a:endParaRPr lang="en-US" sz="1400" dirty="0"/>
          </a:p>
          <a:p>
            <a:pPr marL="285750" indent="-285750">
              <a:spcAft>
                <a:spcPts val="0"/>
              </a:spcAft>
              <a:buFont typeface="Arial" panose="020B0604020202020204" pitchFamily="34" charset="0"/>
              <a:buChar char="•"/>
            </a:pPr>
            <a:r>
              <a:rPr lang="en-US" sz="1400" dirty="0"/>
              <a:t>In-App Extensions resides on SAP S/4 HANA Core and hence is compatible with SAP technologies only like SAP ABAP, CDS etc. On the other hand, SAP BTP can leverage open-source technologies, the Side-by-side extensions has other compliant technologies in the scope which are not developed by SAP like Java or Node.JS. </a:t>
            </a:r>
          </a:p>
          <a:p>
            <a:pPr>
              <a:spcAft>
                <a:spcPts val="0"/>
              </a:spcAft>
            </a:pPr>
            <a:endParaRPr lang="en-US" sz="1400" dirty="0"/>
          </a:p>
        </p:txBody>
      </p:sp>
    </p:spTree>
    <p:extLst>
      <p:ext uri="{BB962C8B-B14F-4D97-AF65-F5344CB8AC3E}">
        <p14:creationId xmlns:p14="http://schemas.microsoft.com/office/powerpoint/2010/main" val="190374350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SOC_Text2"/>
          <p:cNvSpPr txBox="1">
            <a:spLocks/>
          </p:cNvSpPr>
          <p:nvPr/>
        </p:nvSpPr>
        <p:spPr bwMode="gray">
          <a:xfrm>
            <a:off x="477509" y="4946073"/>
            <a:ext cx="7079737" cy="1704353"/>
          </a:xfrm>
          <a:prstGeom prst="rect">
            <a:avLst/>
          </a:prstGeom>
        </p:spPr>
        <p:txBody>
          <a:bodyPr lIns="0" rIns="0" anchor="b" anchorCtr="0">
            <a:norm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900"/>
              </a:lnSpc>
            </a:pPr>
            <a:r>
              <a:rPr lang="en-US" sz="700" b="1">
                <a:solidFill>
                  <a:schemeClr val="tx1"/>
                </a:solidFill>
              </a:rPr>
              <a:t>About Deloitte</a:t>
            </a:r>
            <a:br>
              <a:rPr lang="en-US" sz="700">
                <a:solidFill>
                  <a:schemeClr val="tx1"/>
                </a:solidFill>
              </a:rPr>
            </a:br>
            <a:r>
              <a:rPr lang="en-US" sz="700">
                <a:solidFill>
                  <a:schemeClr val="tx1"/>
                </a:solidFill>
              </a:rPr>
              <a:t>Deloitte refers to one or more of Deloitte </a:t>
            </a:r>
            <a:r>
              <a:rPr lang="en-US" sz="700" noProof="1">
                <a:solidFill>
                  <a:schemeClr val="tx1"/>
                </a:solidFill>
              </a:rPr>
              <a:t>Touche</a:t>
            </a:r>
            <a:r>
              <a:rPr lang="en-US" sz="700">
                <a:solidFill>
                  <a:schemeClr val="tx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700">
                <a:solidFill>
                  <a:schemeClr val="tx1"/>
                </a:solidFill>
                <a:hlinkClick r:id="rId2"/>
              </a:rPr>
              <a:t>www.deloitte.com/about</a:t>
            </a:r>
            <a:r>
              <a:rPr lang="en-US" sz="700">
                <a:solidFill>
                  <a:schemeClr val="tx1"/>
                </a:solidFill>
              </a:rPr>
              <a:t> to learn more about our global network of member firms.</a:t>
            </a:r>
          </a:p>
          <a:p>
            <a:pPr>
              <a:lnSpc>
                <a:spcPts val="900"/>
              </a:lnSpc>
            </a:pPr>
            <a:r>
              <a:rPr lang="en-US" sz="700">
                <a:solidFill>
                  <a:schemeClr val="tx1"/>
                </a:solidFill>
              </a:rPr>
              <a:t>Copyright © 2019 Deloitte Development LLC. All rights reserved.</a:t>
            </a:r>
            <a:br>
              <a:rPr lang="en-US" sz="700">
                <a:solidFill>
                  <a:schemeClr val="tx1"/>
                </a:solidFill>
              </a:rPr>
            </a:br>
            <a:endParaRPr lang="en-US" sz="700">
              <a:solidFill>
                <a:schemeClr val="tx1"/>
              </a:solidFill>
            </a:endParaRPr>
          </a:p>
        </p:txBody>
      </p:sp>
    </p:spTree>
    <p:extLst>
      <p:ext uri="{BB962C8B-B14F-4D97-AF65-F5344CB8AC3E}">
        <p14:creationId xmlns:p14="http://schemas.microsoft.com/office/powerpoint/2010/main" val="3110574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6">
            <a:extLst>
              <a:ext uri="{FF2B5EF4-FFF2-40B4-BE49-F238E27FC236}">
                <a16:creationId xmlns:a16="http://schemas.microsoft.com/office/drawing/2014/main" id="{62049AAB-3280-44B5-B01D-B977E409B20A}"/>
              </a:ext>
            </a:extLst>
          </p:cNvPr>
          <p:cNvGraphicFramePr>
            <a:graphicFrameLocks noGrp="1"/>
          </p:cNvGraphicFramePr>
          <p:nvPr>
            <p:extLst>
              <p:ext uri="{D42A27DB-BD31-4B8C-83A1-F6EECF244321}">
                <p14:modId xmlns:p14="http://schemas.microsoft.com/office/powerpoint/2010/main" val="1186223167"/>
              </p:ext>
            </p:extLst>
          </p:nvPr>
        </p:nvGraphicFramePr>
        <p:xfrm>
          <a:off x="469900" y="165732"/>
          <a:ext cx="11252199" cy="365760"/>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65760">
                <a:tc>
                  <a:txBody>
                    <a:bodyPr/>
                    <a:lstStyle/>
                    <a:p>
                      <a:r>
                        <a:rPr lang="en-US" sz="1600" b="0"/>
                        <a:t>Further Reading</a:t>
                      </a:r>
                    </a:p>
                  </a:txBody>
                  <a:tcPr anchor="ctr">
                    <a:solidFill>
                      <a:schemeClr val="tx1">
                        <a:lumMod val="75000"/>
                        <a:lumOff val="25000"/>
                      </a:schemeClr>
                    </a:solidFill>
                  </a:tcPr>
                </a:tc>
                <a:extLst>
                  <a:ext uri="{0D108BD9-81ED-4DB2-BD59-A6C34878D82A}">
                    <a16:rowId xmlns:a16="http://schemas.microsoft.com/office/drawing/2014/main" val="3961254890"/>
                  </a:ext>
                </a:extLst>
              </a:tr>
            </a:tbl>
          </a:graphicData>
        </a:graphic>
      </p:graphicFrame>
      <p:sp>
        <p:nvSpPr>
          <p:cNvPr id="3" name="Rectangle 2">
            <a:extLst>
              <a:ext uri="{FF2B5EF4-FFF2-40B4-BE49-F238E27FC236}">
                <a16:creationId xmlns:a16="http://schemas.microsoft.com/office/drawing/2014/main" id="{D56CE0BE-D9CF-4798-9E3D-34CC6E672CB8}"/>
              </a:ext>
            </a:extLst>
          </p:cNvPr>
          <p:cNvSpPr>
            <a:spLocks noChangeArrowheads="1"/>
          </p:cNvSpPr>
          <p:nvPr/>
        </p:nvSpPr>
        <p:spPr bwMode="auto">
          <a:xfrm>
            <a:off x="469901" y="531492"/>
            <a:ext cx="11252198" cy="666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sz="1400" dirty="0">
                <a:cs typeface="Times New Roman" panose="02020603050405020304" pitchFamily="18" charset="0"/>
                <a:hlinkClick r:id="rId2"/>
              </a:rPr>
              <a:t>https://extensibilityexplorer.cfapps.eu10.hana.ondemand.com/ExtensibilityExplorer/</a:t>
            </a:r>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r>
              <a:rPr lang="en-US" sz="1400" dirty="0">
                <a:cs typeface="Times New Roman" panose="02020603050405020304" pitchFamily="18" charset="0"/>
                <a:hlinkClick r:id="rId3"/>
              </a:rPr>
              <a:t>https://www.sap.com/documents/2018/05/606d1ee8-037d-0010-87a3-c30de2ffd8ff.html</a:t>
            </a:r>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r>
              <a:rPr lang="en-US" sz="1400" dirty="0">
                <a:cs typeface="Times New Roman" panose="02020603050405020304" pitchFamily="18" charset="0"/>
                <a:hlinkClick r:id="rId4"/>
              </a:rPr>
              <a:t>https://blogs.sap.com/2020/03/05/s-4hana-in-app-extensibility-end-of-classical-extensions/</a:t>
            </a:r>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r>
              <a:rPr lang="en-US" sz="1400" dirty="0">
                <a:cs typeface="Times New Roman" panose="02020603050405020304" pitchFamily="18" charset="0"/>
                <a:hlinkClick r:id="rId5"/>
              </a:rPr>
              <a:t>https://blogs.sap.com/2019/03/20/extending-customer-master-app-in-app-extensibility/</a:t>
            </a:r>
            <a:r>
              <a:rPr lang="en-US" sz="1400" dirty="0">
                <a:cs typeface="Times New Roman" panose="02020603050405020304" pitchFamily="18" charset="0"/>
              </a:rPr>
              <a:t> </a:t>
            </a:r>
          </a:p>
          <a:p>
            <a:pPr lvl="0"/>
            <a:endParaRPr lang="en-US" sz="1400" dirty="0">
              <a:cs typeface="Times New Roman" panose="02020603050405020304" pitchFamily="18" charset="0"/>
            </a:endParaRPr>
          </a:p>
          <a:p>
            <a:pPr lvl="0"/>
            <a:r>
              <a:rPr lang="en-US" sz="1400" dirty="0">
                <a:cs typeface="Times New Roman" panose="02020603050405020304" pitchFamily="18" charset="0"/>
                <a:hlinkClick r:id="rId6"/>
              </a:rPr>
              <a:t>http://www.sapspot.com/s-4hana-in-app-extensibility-end-of-classical-extensions/</a:t>
            </a:r>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r>
              <a:rPr lang="en-US" sz="1400" dirty="0">
                <a:cs typeface="Times New Roman" panose="02020603050405020304" pitchFamily="18" charset="0"/>
                <a:hlinkClick r:id="rId7"/>
              </a:rPr>
              <a:t>https://blogs.sap.com/2018/02/09/sap-s4hana-cloud-side-by-side-extensibility/</a:t>
            </a:r>
            <a:endParaRPr lang="en-US" sz="1400" dirty="0">
              <a:cs typeface="Times New Roman" panose="02020603050405020304" pitchFamily="18" charset="0"/>
            </a:endParaRPr>
          </a:p>
          <a:p>
            <a:endParaRPr lang="en-US" sz="1100" b="0" i="0" u="none" strike="noStrike" dirty="0">
              <a:solidFill>
                <a:srgbClr val="007DB8"/>
              </a:solidFill>
              <a:effectLst/>
              <a:latin typeface="BentonSansRegular"/>
              <a:hlinkClick r:id="rId8"/>
            </a:endParaRPr>
          </a:p>
          <a:p>
            <a:r>
              <a:rPr lang="en-US" sz="1600" b="0" i="0" u="none" strike="noStrike" dirty="0">
                <a:solidFill>
                  <a:srgbClr val="007DB8"/>
                </a:solidFill>
                <a:effectLst/>
                <a:latin typeface="BentonSansRegular"/>
                <a:hlinkClick r:id="rId8"/>
              </a:rPr>
              <a:t>TechEd 2020: Extensibility for SAP S/4HANA: The Big Picture [DT113]</a:t>
            </a:r>
            <a:endParaRPr lang="en-US" sz="1600" b="0" i="0" u="none" strike="noStrike" dirty="0">
              <a:solidFill>
                <a:srgbClr val="007DB8"/>
              </a:solidFill>
              <a:effectLst/>
              <a:latin typeface="BentonSansRegular"/>
            </a:endParaRPr>
          </a:p>
          <a:p>
            <a:endParaRPr lang="en-US" sz="1600" dirty="0">
              <a:solidFill>
                <a:srgbClr val="007DB8"/>
              </a:solidFill>
              <a:latin typeface="BentonSansRegular"/>
            </a:endParaRPr>
          </a:p>
          <a:p>
            <a:r>
              <a:rPr lang="en-US" sz="1600" b="0" i="0" dirty="0">
                <a:solidFill>
                  <a:srgbClr val="3C3C3C"/>
                </a:solidFill>
                <a:effectLst/>
                <a:latin typeface="BentonSansRegular"/>
                <a:hlinkClick r:id="rId9"/>
              </a:rPr>
              <a:t>https://developers.sap.com/group.abap-extensibiliy-cbo-cce-ccl.html</a:t>
            </a:r>
            <a:endParaRPr lang="en-US" sz="1600" b="0" i="0" dirty="0">
              <a:solidFill>
                <a:srgbClr val="3C3C3C"/>
              </a:solidFill>
              <a:effectLst/>
              <a:latin typeface="BentonSansRegular"/>
            </a:endParaRPr>
          </a:p>
          <a:p>
            <a:endParaRPr lang="en-US" sz="1600" dirty="0">
              <a:solidFill>
                <a:srgbClr val="3C3C3C"/>
              </a:solidFill>
              <a:latin typeface="BentonSansRegular"/>
            </a:endParaRPr>
          </a:p>
          <a:p>
            <a:r>
              <a:rPr lang="en-US" sz="1600" b="0" i="0" dirty="0">
                <a:solidFill>
                  <a:srgbClr val="3C3C3C"/>
                </a:solidFill>
                <a:effectLst/>
                <a:latin typeface="BentonSansRegular"/>
                <a:hlinkClick r:id="rId10"/>
              </a:rPr>
              <a:t>https://blogs.sap.com/2019/07/25/sap-s4hana-extensibility-a-learning-journey/</a:t>
            </a:r>
            <a:endParaRPr lang="en-US" sz="1600" b="0" i="0" dirty="0">
              <a:solidFill>
                <a:srgbClr val="3C3C3C"/>
              </a:solidFill>
              <a:effectLst/>
              <a:latin typeface="BentonSansRegular"/>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endParaRPr lang="en-US" sz="1400" dirty="0">
              <a:cs typeface="Times New Roman" panose="02020603050405020304" pitchFamily="18" charset="0"/>
            </a:endParaRPr>
          </a:p>
          <a:p>
            <a:pPr lvl="0"/>
            <a:r>
              <a:rPr lang="en-US" sz="1400" dirty="0">
                <a:cs typeface="Times New Roman" panose="02020603050405020304" pitchFamily="18" charset="0"/>
              </a:rPr>
              <a:t> </a:t>
            </a:r>
          </a:p>
        </p:txBody>
      </p:sp>
      <p:graphicFrame>
        <p:nvGraphicFramePr>
          <p:cNvPr id="4" name="Object 3">
            <a:extLst>
              <a:ext uri="{FF2B5EF4-FFF2-40B4-BE49-F238E27FC236}">
                <a16:creationId xmlns:a16="http://schemas.microsoft.com/office/drawing/2014/main" id="{B495F9FB-18E7-4330-B29B-59A0B444F2D2}"/>
              </a:ext>
            </a:extLst>
          </p:cNvPr>
          <p:cNvGraphicFramePr>
            <a:graphicFrameLocks noChangeAspect="1"/>
          </p:cNvGraphicFramePr>
          <p:nvPr>
            <p:extLst>
              <p:ext uri="{D42A27DB-BD31-4B8C-83A1-F6EECF244321}">
                <p14:modId xmlns:p14="http://schemas.microsoft.com/office/powerpoint/2010/main" val="3756366877"/>
              </p:ext>
            </p:extLst>
          </p:nvPr>
        </p:nvGraphicFramePr>
        <p:xfrm>
          <a:off x="9787745" y="3175116"/>
          <a:ext cx="914400" cy="806450"/>
        </p:xfrm>
        <a:graphic>
          <a:graphicData uri="http://schemas.openxmlformats.org/presentationml/2006/ole">
            <mc:AlternateContent xmlns:mc="http://schemas.openxmlformats.org/markup-compatibility/2006">
              <mc:Choice xmlns:v="urn:schemas-microsoft-com:vml" Requires="v">
                <p:oleObj name="Document" showAsIcon="1" r:id="rId11" imgW="914400" imgH="806400" progId="Word.Document.12">
                  <p:embed/>
                </p:oleObj>
              </mc:Choice>
              <mc:Fallback>
                <p:oleObj name="Document" showAsIcon="1" r:id="rId11" imgW="914400" imgH="806400" progId="Word.Document.12">
                  <p:embed/>
                  <p:pic>
                    <p:nvPicPr>
                      <p:cNvPr id="4" name="Object 3">
                        <a:extLst>
                          <a:ext uri="{FF2B5EF4-FFF2-40B4-BE49-F238E27FC236}">
                            <a16:creationId xmlns:a16="http://schemas.microsoft.com/office/drawing/2014/main" id="{B495F9FB-18E7-4330-B29B-59A0B444F2D2}"/>
                          </a:ext>
                        </a:extLst>
                      </p:cNvPr>
                      <p:cNvPicPr/>
                      <p:nvPr/>
                    </p:nvPicPr>
                    <p:blipFill>
                      <a:blip r:embed="rId12"/>
                      <a:stretch>
                        <a:fillRect/>
                      </a:stretch>
                    </p:blipFill>
                    <p:spPr>
                      <a:xfrm>
                        <a:off x="9787745" y="3175116"/>
                        <a:ext cx="914400" cy="80645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B0DF064-6A02-453B-8D9F-843AE35E0404}"/>
              </a:ext>
            </a:extLst>
          </p:cNvPr>
          <p:cNvGraphicFramePr>
            <a:graphicFrameLocks noChangeAspect="1"/>
          </p:cNvGraphicFramePr>
          <p:nvPr>
            <p:extLst>
              <p:ext uri="{D42A27DB-BD31-4B8C-83A1-F6EECF244321}">
                <p14:modId xmlns:p14="http://schemas.microsoft.com/office/powerpoint/2010/main" val="3082446196"/>
              </p:ext>
            </p:extLst>
          </p:nvPr>
        </p:nvGraphicFramePr>
        <p:xfrm>
          <a:off x="9787745" y="4124878"/>
          <a:ext cx="914400" cy="806450"/>
        </p:xfrm>
        <a:graphic>
          <a:graphicData uri="http://schemas.openxmlformats.org/presentationml/2006/ole">
            <mc:AlternateContent xmlns:mc="http://schemas.openxmlformats.org/markup-compatibility/2006">
              <mc:Choice xmlns:v="urn:schemas-microsoft-com:vml" Requires="v">
                <p:oleObj name="Document" showAsIcon="1" r:id="rId13" imgW="914400" imgH="806400" progId="Word.Document.12">
                  <p:embed/>
                </p:oleObj>
              </mc:Choice>
              <mc:Fallback>
                <p:oleObj name="Document" showAsIcon="1" r:id="rId13" imgW="914400" imgH="806400" progId="Word.Document.12">
                  <p:embed/>
                  <p:pic>
                    <p:nvPicPr>
                      <p:cNvPr id="5" name="Object 4">
                        <a:extLst>
                          <a:ext uri="{FF2B5EF4-FFF2-40B4-BE49-F238E27FC236}">
                            <a16:creationId xmlns:a16="http://schemas.microsoft.com/office/drawing/2014/main" id="{2B0DF064-6A02-453B-8D9F-843AE35E0404}"/>
                          </a:ext>
                        </a:extLst>
                      </p:cNvPr>
                      <p:cNvPicPr/>
                      <p:nvPr/>
                    </p:nvPicPr>
                    <p:blipFill>
                      <a:blip r:embed="rId14"/>
                      <a:stretch>
                        <a:fillRect/>
                      </a:stretch>
                    </p:blipFill>
                    <p:spPr>
                      <a:xfrm>
                        <a:off x="9787745" y="4124878"/>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7081712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0E9ACE9-5B42-4BB5-A3E7-151AFADFFDE0}"/>
              </a:ext>
            </a:extLst>
          </p:cNvPr>
          <p:cNvSpPr>
            <a:spLocks noGrp="1"/>
          </p:cNvSpPr>
          <p:nvPr>
            <p:ph sz="quarter" idx="10"/>
          </p:nvPr>
        </p:nvSpPr>
        <p:spPr>
          <a:xfrm>
            <a:off x="467997" y="1222778"/>
            <a:ext cx="5328000" cy="4622507"/>
          </a:xfrm>
        </p:spPr>
        <p:txBody>
          <a:bodyPr/>
          <a:lstStyle/>
          <a:p>
            <a:r>
              <a:rPr lang="en-US" sz="1800" dirty="0"/>
              <a:t>Classical Extensibility</a:t>
            </a:r>
          </a:p>
          <a:p>
            <a:endParaRPr lang="en-US" sz="1600" dirty="0"/>
          </a:p>
          <a:p>
            <a:pPr marL="285750" indent="-285750">
              <a:buFont typeface="Arial" panose="020B0604020202020204" pitchFamily="34" charset="0"/>
              <a:buChar char="•"/>
            </a:pPr>
            <a:r>
              <a:rPr lang="en-US" sz="1400" dirty="0"/>
              <a:t>Modification to SAP Code</a:t>
            </a:r>
          </a:p>
          <a:p>
            <a:pPr marL="285750" indent="-285750">
              <a:buFont typeface="Arial" panose="020B0604020202020204" pitchFamily="34" charset="0"/>
              <a:buChar char="•"/>
            </a:pPr>
            <a:r>
              <a:rPr lang="en-US" sz="1400" dirty="0"/>
              <a:t>Extensions calling SAP Code (No APIs Available)</a:t>
            </a:r>
          </a:p>
          <a:p>
            <a:pPr marL="285750" indent="-285750">
              <a:buFont typeface="Arial" panose="020B0604020202020204" pitchFamily="34" charset="0"/>
              <a:buChar char="•"/>
            </a:pPr>
            <a:r>
              <a:rPr lang="en-US" sz="1400" dirty="0"/>
              <a:t>Software Updates require major adoption in customer/partner code</a:t>
            </a:r>
          </a:p>
        </p:txBody>
      </p:sp>
      <p:sp>
        <p:nvSpPr>
          <p:cNvPr id="7" name="Content Placeholder 6">
            <a:extLst>
              <a:ext uri="{FF2B5EF4-FFF2-40B4-BE49-F238E27FC236}">
                <a16:creationId xmlns:a16="http://schemas.microsoft.com/office/drawing/2014/main" id="{B4F7B677-A1A8-4429-9C2A-8FE2C424100D}"/>
              </a:ext>
            </a:extLst>
          </p:cNvPr>
          <p:cNvSpPr>
            <a:spLocks noGrp="1"/>
          </p:cNvSpPr>
          <p:nvPr>
            <p:ph sz="quarter" idx="20"/>
          </p:nvPr>
        </p:nvSpPr>
        <p:spPr>
          <a:xfrm>
            <a:off x="6394100" y="1218133"/>
            <a:ext cx="5328000" cy="4631795"/>
          </a:xfrm>
        </p:spPr>
        <p:txBody>
          <a:bodyPr/>
          <a:lstStyle/>
          <a:p>
            <a:r>
              <a:rPr lang="en-US" sz="1800" dirty="0"/>
              <a:t>De-Coupling &amp; Lifecycle Stability</a:t>
            </a:r>
          </a:p>
          <a:p>
            <a:endParaRPr lang="en-US" sz="1600" dirty="0"/>
          </a:p>
          <a:p>
            <a:pPr marL="285750" indent="-285750">
              <a:buFont typeface="Arial" panose="020B0604020202020204" pitchFamily="34" charset="0"/>
              <a:buChar char="•"/>
            </a:pPr>
            <a:r>
              <a:rPr lang="en-US" sz="1400" dirty="0"/>
              <a:t>Based on Stable Extension Points</a:t>
            </a:r>
          </a:p>
          <a:p>
            <a:pPr marL="285750" indent="-285750">
              <a:buFont typeface="Arial" panose="020B0604020202020204" pitchFamily="34" charset="0"/>
              <a:buChar char="•"/>
            </a:pPr>
            <a:r>
              <a:rPr lang="en-US" sz="1400" dirty="0"/>
              <a:t>APIs are made Available</a:t>
            </a:r>
          </a:p>
          <a:p>
            <a:pPr marL="285750" indent="-285750">
              <a:buFont typeface="Arial" panose="020B0604020202020204" pitchFamily="34" charset="0"/>
              <a:buChar char="•"/>
            </a:pPr>
            <a:r>
              <a:rPr lang="en-US" sz="1400" dirty="0"/>
              <a:t>Web Based Key user tools</a:t>
            </a:r>
          </a:p>
          <a:p>
            <a:pPr marL="285750" indent="-285750">
              <a:buFont typeface="Arial" panose="020B0604020202020204" pitchFamily="34" charset="0"/>
              <a:buChar char="•"/>
            </a:pPr>
            <a:endParaRPr lang="en-US" sz="1400" dirty="0"/>
          </a:p>
          <a:p>
            <a:endParaRPr lang="en-US" sz="1600" dirty="0"/>
          </a:p>
        </p:txBody>
      </p:sp>
      <p:sp>
        <p:nvSpPr>
          <p:cNvPr id="4" name="Title 3">
            <a:extLst>
              <a:ext uri="{FF2B5EF4-FFF2-40B4-BE49-F238E27FC236}">
                <a16:creationId xmlns:a16="http://schemas.microsoft.com/office/drawing/2014/main" id="{32691C4C-E125-4284-9110-318CB04D7F71}"/>
              </a:ext>
            </a:extLst>
          </p:cNvPr>
          <p:cNvSpPr>
            <a:spLocks noGrp="1"/>
          </p:cNvSpPr>
          <p:nvPr>
            <p:ph type="title"/>
          </p:nvPr>
        </p:nvSpPr>
        <p:spPr/>
        <p:txBody>
          <a:bodyPr/>
          <a:lstStyle/>
          <a:p>
            <a:r>
              <a:rPr lang="en-US" b="1" dirty="0"/>
              <a:t>Motivation For Extensibility Concept</a:t>
            </a:r>
          </a:p>
        </p:txBody>
      </p:sp>
      <p:cxnSp>
        <p:nvCxnSpPr>
          <p:cNvPr id="11" name="Straight Connector 10">
            <a:extLst>
              <a:ext uri="{FF2B5EF4-FFF2-40B4-BE49-F238E27FC236}">
                <a16:creationId xmlns:a16="http://schemas.microsoft.com/office/drawing/2014/main" id="{CF9DB389-3026-4ED3-991E-92800334F5FD}"/>
              </a:ext>
            </a:extLst>
          </p:cNvPr>
          <p:cNvCxnSpPr>
            <a:cxnSpLocks/>
          </p:cNvCxnSpPr>
          <p:nvPr/>
        </p:nvCxnSpPr>
        <p:spPr>
          <a:xfrm>
            <a:off x="5659395" y="1301578"/>
            <a:ext cx="0" cy="1878227"/>
          </a:xfrm>
          <a:prstGeom prst="line">
            <a:avLst/>
          </a:prstGeom>
          <a:ln w="38100">
            <a:solidFill>
              <a:srgbClr val="0076CB"/>
            </a:solidFill>
          </a:ln>
        </p:spPr>
        <p:style>
          <a:lnRef idx="1">
            <a:schemeClr val="accent3"/>
          </a:lnRef>
          <a:fillRef idx="0">
            <a:schemeClr val="accent3"/>
          </a:fillRef>
          <a:effectRef idx="0">
            <a:schemeClr val="accent3"/>
          </a:effectRef>
          <a:fontRef idx="minor">
            <a:schemeClr val="tx1"/>
          </a:fontRef>
        </p:style>
      </p:cxnSp>
      <p:pic>
        <p:nvPicPr>
          <p:cNvPr id="13" name="Picture 12">
            <a:extLst>
              <a:ext uri="{FF2B5EF4-FFF2-40B4-BE49-F238E27FC236}">
                <a16:creationId xmlns:a16="http://schemas.microsoft.com/office/drawing/2014/main" id="{70267199-FA2D-435B-98E0-402205FD973A}"/>
              </a:ext>
            </a:extLst>
          </p:cNvPr>
          <p:cNvPicPr>
            <a:picLocks noChangeAspect="1"/>
          </p:cNvPicPr>
          <p:nvPr/>
        </p:nvPicPr>
        <p:blipFill>
          <a:blip r:embed="rId3"/>
          <a:stretch>
            <a:fillRect/>
          </a:stretch>
        </p:blipFill>
        <p:spPr>
          <a:xfrm>
            <a:off x="1681186" y="3377514"/>
            <a:ext cx="7378817" cy="3021643"/>
          </a:xfrm>
          <a:prstGeom prst="rect">
            <a:avLst/>
          </a:prstGeom>
        </p:spPr>
      </p:pic>
    </p:spTree>
    <p:extLst>
      <p:ext uri="{BB962C8B-B14F-4D97-AF65-F5344CB8AC3E}">
        <p14:creationId xmlns:p14="http://schemas.microsoft.com/office/powerpoint/2010/main" val="10981921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691C4C-E125-4284-9110-318CB04D7F71}"/>
              </a:ext>
            </a:extLst>
          </p:cNvPr>
          <p:cNvSpPr>
            <a:spLocks noGrp="1"/>
          </p:cNvSpPr>
          <p:nvPr>
            <p:ph type="title"/>
          </p:nvPr>
        </p:nvSpPr>
        <p:spPr/>
        <p:txBody>
          <a:bodyPr/>
          <a:lstStyle/>
          <a:p>
            <a:r>
              <a:rPr lang="en-US" b="1" dirty="0"/>
              <a:t>Extensibility in S/4HANA</a:t>
            </a:r>
          </a:p>
        </p:txBody>
      </p:sp>
      <p:pic>
        <p:nvPicPr>
          <p:cNvPr id="21" name="Picture 20">
            <a:extLst>
              <a:ext uri="{FF2B5EF4-FFF2-40B4-BE49-F238E27FC236}">
                <a16:creationId xmlns:a16="http://schemas.microsoft.com/office/drawing/2014/main" id="{E97ED1ED-7E96-41B2-92F3-53E8C341D5C0}"/>
              </a:ext>
            </a:extLst>
          </p:cNvPr>
          <p:cNvPicPr>
            <a:picLocks noChangeAspect="1"/>
          </p:cNvPicPr>
          <p:nvPr/>
        </p:nvPicPr>
        <p:blipFill>
          <a:blip r:embed="rId3"/>
          <a:stretch>
            <a:fillRect/>
          </a:stretch>
        </p:blipFill>
        <p:spPr>
          <a:xfrm>
            <a:off x="937440" y="1457968"/>
            <a:ext cx="9839325" cy="4238625"/>
          </a:xfrm>
          <a:prstGeom prst="rect">
            <a:avLst/>
          </a:prstGeom>
        </p:spPr>
      </p:pic>
    </p:spTree>
    <p:extLst>
      <p:ext uri="{BB962C8B-B14F-4D97-AF65-F5344CB8AC3E}">
        <p14:creationId xmlns:p14="http://schemas.microsoft.com/office/powerpoint/2010/main" val="17442206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DA6D-E82C-4D8F-B3EF-02B6658E3E0D}"/>
              </a:ext>
            </a:extLst>
          </p:cNvPr>
          <p:cNvSpPr>
            <a:spLocks noGrp="1"/>
          </p:cNvSpPr>
          <p:nvPr>
            <p:ph type="title"/>
          </p:nvPr>
        </p:nvSpPr>
        <p:spPr>
          <a:xfrm>
            <a:off x="469900" y="402587"/>
            <a:ext cx="11252200" cy="334102"/>
          </a:xfrm>
        </p:spPr>
        <p:txBody>
          <a:bodyPr anchor="t">
            <a:normAutofit/>
          </a:bodyPr>
          <a:lstStyle/>
          <a:p>
            <a:r>
              <a:rPr lang="en-US" b="1" dirty="0"/>
              <a:t>Extensibility Spectrum</a:t>
            </a:r>
          </a:p>
        </p:txBody>
      </p:sp>
      <p:pic>
        <p:nvPicPr>
          <p:cNvPr id="9" name="Content Placeholder 8">
            <a:extLst>
              <a:ext uri="{FF2B5EF4-FFF2-40B4-BE49-F238E27FC236}">
                <a16:creationId xmlns:a16="http://schemas.microsoft.com/office/drawing/2014/main" id="{85CE4DA9-0009-4FD0-8D06-1FE7CD342019}"/>
              </a:ext>
            </a:extLst>
          </p:cNvPr>
          <p:cNvPicPr>
            <a:picLocks noGrp="1" noChangeAspect="1"/>
          </p:cNvPicPr>
          <p:nvPr>
            <p:ph sz="quarter" idx="4294967295"/>
          </p:nvPr>
        </p:nvPicPr>
        <p:blipFill>
          <a:blip r:embed="rId3"/>
          <a:stretch>
            <a:fillRect/>
          </a:stretch>
        </p:blipFill>
        <p:spPr>
          <a:xfrm>
            <a:off x="469900" y="1206691"/>
            <a:ext cx="11252200" cy="4444618"/>
          </a:xfrm>
          <a:noFill/>
        </p:spPr>
      </p:pic>
    </p:spTree>
    <p:extLst>
      <p:ext uri="{BB962C8B-B14F-4D97-AF65-F5344CB8AC3E}">
        <p14:creationId xmlns:p14="http://schemas.microsoft.com/office/powerpoint/2010/main" val="37823814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8A2922-3DDE-4F25-BFA0-6F9B83541997}"/>
              </a:ext>
            </a:extLst>
          </p:cNvPr>
          <p:cNvSpPr>
            <a:spLocks noGrp="1"/>
          </p:cNvSpPr>
          <p:nvPr>
            <p:ph type="title"/>
          </p:nvPr>
        </p:nvSpPr>
        <p:spPr/>
        <p:txBody>
          <a:bodyPr/>
          <a:lstStyle/>
          <a:p>
            <a:r>
              <a:rPr lang="en-US" sz="4000"/>
              <a:t>In-App Extensibility</a:t>
            </a:r>
            <a:r>
              <a:rPr lang="en-US"/>
              <a:t> </a:t>
            </a:r>
          </a:p>
        </p:txBody>
      </p:sp>
    </p:spTree>
    <p:extLst>
      <p:ext uri="{BB962C8B-B14F-4D97-AF65-F5344CB8AC3E}">
        <p14:creationId xmlns:p14="http://schemas.microsoft.com/office/powerpoint/2010/main" val="42089306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AC4E-E222-4330-AAA5-F064F7A5A6B4}"/>
              </a:ext>
            </a:extLst>
          </p:cNvPr>
          <p:cNvSpPr>
            <a:spLocks noGrp="1"/>
          </p:cNvSpPr>
          <p:nvPr>
            <p:ph type="title"/>
          </p:nvPr>
        </p:nvSpPr>
        <p:spPr/>
        <p:txBody>
          <a:bodyPr/>
          <a:lstStyle/>
          <a:p>
            <a:r>
              <a:rPr lang="en-US" b="1" dirty="0"/>
              <a:t>Overview of In-App Extensibility</a:t>
            </a:r>
          </a:p>
        </p:txBody>
      </p:sp>
      <p:graphicFrame>
        <p:nvGraphicFramePr>
          <p:cNvPr id="13" name="Table 6">
            <a:extLst>
              <a:ext uri="{FF2B5EF4-FFF2-40B4-BE49-F238E27FC236}">
                <a16:creationId xmlns:a16="http://schemas.microsoft.com/office/drawing/2014/main" id="{D2CC2B91-AA19-4950-A8C2-2E91F212CDB8}"/>
              </a:ext>
            </a:extLst>
          </p:cNvPr>
          <p:cNvGraphicFramePr>
            <a:graphicFrameLocks noGrp="1"/>
          </p:cNvGraphicFramePr>
          <p:nvPr>
            <p:extLst>
              <p:ext uri="{D42A27DB-BD31-4B8C-83A1-F6EECF244321}">
                <p14:modId xmlns:p14="http://schemas.microsoft.com/office/powerpoint/2010/main" val="3597980626"/>
              </p:ext>
            </p:extLst>
          </p:nvPr>
        </p:nvGraphicFramePr>
        <p:xfrm>
          <a:off x="469901" y="971550"/>
          <a:ext cx="11252199" cy="5235132"/>
        </p:xfrm>
        <a:graphic>
          <a:graphicData uri="http://schemas.openxmlformats.org/drawingml/2006/table">
            <a:tbl>
              <a:tblPr firstRow="1" bandRow="1">
                <a:tableStyleId>{5C22544A-7EE6-4342-B048-85BDC9FD1C3A}</a:tableStyleId>
              </a:tblPr>
              <a:tblGrid>
                <a:gridCol w="11252199">
                  <a:extLst>
                    <a:ext uri="{9D8B030D-6E8A-4147-A177-3AD203B41FA5}">
                      <a16:colId xmlns:a16="http://schemas.microsoft.com/office/drawing/2014/main" val="2003068369"/>
                    </a:ext>
                  </a:extLst>
                </a:gridCol>
              </a:tblGrid>
              <a:tr h="388812">
                <a:tc>
                  <a:txBody>
                    <a:bodyPr/>
                    <a:lstStyle/>
                    <a:p>
                      <a:r>
                        <a:rPr lang="en-US" sz="1600" b="0"/>
                        <a:t>Highlights</a:t>
                      </a:r>
                    </a:p>
                  </a:txBody>
                  <a:tcPr anchor="ctr">
                    <a:solidFill>
                      <a:schemeClr val="tx1">
                        <a:lumMod val="75000"/>
                        <a:lumOff val="25000"/>
                      </a:schemeClr>
                    </a:solidFill>
                  </a:tcPr>
                </a:tc>
                <a:extLst>
                  <a:ext uri="{0D108BD9-81ED-4DB2-BD59-A6C34878D82A}">
                    <a16:rowId xmlns:a16="http://schemas.microsoft.com/office/drawing/2014/main" val="3961254890"/>
                  </a:ext>
                </a:extLst>
              </a:tr>
              <a:tr h="4846320">
                <a:tc>
                  <a:txBody>
                    <a:bodyPr/>
                    <a:lstStyle/>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dirty="0"/>
                        <a:t>In-App Extensions allows the user to customize and adapt SAP for specific customer needs. </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dirty="0"/>
                        <a:t>In-App Custom Extensions are loosely coupled and hence SAP upgrade modifications do not affect the custom extensions</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dirty="0"/>
                        <a:t>These changes/modifications needs minimal technical skills and can expand the functional scope in short turnaround time.  </a:t>
                      </a:r>
                    </a:p>
                    <a:p>
                      <a:pPr marL="285750" marR="0" lvl="0" indent="-2857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b="0" dirty="0"/>
                        <a:t>Extensibility Scenarios – </a:t>
                      </a:r>
                    </a:p>
                    <a:p>
                      <a:pPr marL="952485" marR="0" lvl="1" indent="-342900" algn="l" defTabSz="1219170" rtl="0" eaLnBrk="1" fontAlgn="auto" latinLnBrk="0" hangingPunct="1">
                        <a:lnSpc>
                          <a:spcPct val="100000"/>
                        </a:lnSpc>
                        <a:spcBef>
                          <a:spcPts val="600"/>
                        </a:spcBef>
                        <a:spcAft>
                          <a:spcPts val="600"/>
                        </a:spcAft>
                        <a:buClrTx/>
                        <a:buSzTx/>
                        <a:buFont typeface="+mj-lt"/>
                        <a:buAutoNum type="arabicPeriod"/>
                        <a:tabLst/>
                        <a:defRPr/>
                      </a:pPr>
                      <a:r>
                        <a:rPr lang="en-US" sz="1400" b="0" dirty="0"/>
                        <a:t>UI Extensibility </a:t>
                      </a:r>
                    </a:p>
                    <a:p>
                      <a:pPr marL="952485" marR="0" lvl="1" indent="-342900" algn="l" defTabSz="1219170" rtl="0" eaLnBrk="1" fontAlgn="auto" latinLnBrk="0" hangingPunct="1">
                        <a:lnSpc>
                          <a:spcPct val="100000"/>
                        </a:lnSpc>
                        <a:spcBef>
                          <a:spcPts val="600"/>
                        </a:spcBef>
                        <a:spcAft>
                          <a:spcPts val="600"/>
                        </a:spcAft>
                        <a:buClrTx/>
                        <a:buSzTx/>
                        <a:buFont typeface="+mj-lt"/>
                        <a:buAutoNum type="arabicPeriod"/>
                        <a:tabLst/>
                        <a:defRPr/>
                      </a:pPr>
                      <a:r>
                        <a:rPr lang="en-US" sz="1400" b="0" dirty="0"/>
                        <a:t>Field Extensibility   </a:t>
                      </a:r>
                    </a:p>
                    <a:p>
                      <a:pPr marL="952485" marR="0" lvl="1" indent="-342900" algn="l" defTabSz="1219170" rtl="0" eaLnBrk="1" fontAlgn="auto" latinLnBrk="0" hangingPunct="1">
                        <a:lnSpc>
                          <a:spcPct val="100000"/>
                        </a:lnSpc>
                        <a:spcBef>
                          <a:spcPts val="600"/>
                        </a:spcBef>
                        <a:spcAft>
                          <a:spcPts val="600"/>
                        </a:spcAft>
                        <a:buClrTx/>
                        <a:buSzTx/>
                        <a:buFont typeface="+mj-lt"/>
                        <a:buAutoNum type="arabicPeriod"/>
                        <a:tabLst/>
                        <a:defRPr/>
                      </a:pPr>
                      <a:r>
                        <a:rPr lang="en-US" sz="1400" b="0" dirty="0"/>
                        <a:t>Table Extensibility</a:t>
                      </a:r>
                    </a:p>
                    <a:p>
                      <a:pPr marL="952485" marR="0" lvl="1" indent="-342900" algn="l" defTabSz="1219170" rtl="0" eaLnBrk="1" fontAlgn="auto" latinLnBrk="0" hangingPunct="1">
                        <a:lnSpc>
                          <a:spcPct val="100000"/>
                        </a:lnSpc>
                        <a:spcBef>
                          <a:spcPts val="600"/>
                        </a:spcBef>
                        <a:spcAft>
                          <a:spcPts val="600"/>
                        </a:spcAft>
                        <a:buClrTx/>
                        <a:buSzTx/>
                        <a:buFont typeface="+mj-lt"/>
                        <a:buAutoNum type="arabicPeriod"/>
                        <a:tabLst/>
                        <a:defRPr/>
                      </a:pPr>
                      <a:r>
                        <a:rPr lang="en-US" sz="1400" b="0" dirty="0"/>
                        <a:t>Logic Extensibility</a:t>
                      </a:r>
                    </a:p>
                    <a:p>
                      <a:pPr marL="952485" marR="0" lvl="1" indent="-342900" algn="l" defTabSz="1219170" rtl="0" eaLnBrk="1" fontAlgn="auto" latinLnBrk="0" hangingPunct="1">
                        <a:lnSpc>
                          <a:spcPct val="100000"/>
                        </a:lnSpc>
                        <a:spcBef>
                          <a:spcPts val="600"/>
                        </a:spcBef>
                        <a:spcAft>
                          <a:spcPts val="600"/>
                        </a:spcAft>
                        <a:buClrTx/>
                        <a:buSzTx/>
                        <a:buFont typeface="+mj-lt"/>
                        <a:buAutoNum type="arabicPeriod"/>
                        <a:tabLst/>
                        <a:defRPr/>
                      </a:pPr>
                      <a:r>
                        <a:rPr lang="en-US" sz="1400" b="0" dirty="0"/>
                        <a:t>Report Extensibility</a:t>
                      </a:r>
                    </a:p>
                    <a:p>
                      <a:pPr marL="952485" marR="0" lvl="1" indent="-342900" algn="l" defTabSz="1219170" rtl="0" eaLnBrk="1" fontAlgn="auto" latinLnBrk="0" hangingPunct="1">
                        <a:lnSpc>
                          <a:spcPct val="100000"/>
                        </a:lnSpc>
                        <a:spcBef>
                          <a:spcPts val="600"/>
                        </a:spcBef>
                        <a:spcAft>
                          <a:spcPts val="600"/>
                        </a:spcAft>
                        <a:buClrTx/>
                        <a:buSzTx/>
                        <a:buFont typeface="+mj-lt"/>
                        <a:buAutoNum type="arabicPeriod"/>
                        <a:tabLst/>
                        <a:defRPr/>
                      </a:pPr>
                      <a:r>
                        <a:rPr lang="en-US" sz="1400" b="0" dirty="0"/>
                        <a:t>Form Extensibility</a:t>
                      </a:r>
                    </a:p>
                  </a:txBody>
                  <a:tcPr>
                    <a:noFill/>
                  </a:tcPr>
                </a:tc>
                <a:extLst>
                  <a:ext uri="{0D108BD9-81ED-4DB2-BD59-A6C34878D82A}">
                    <a16:rowId xmlns:a16="http://schemas.microsoft.com/office/drawing/2014/main" val="1971475875"/>
                  </a:ext>
                </a:extLst>
              </a:tr>
            </a:tbl>
          </a:graphicData>
        </a:graphic>
      </p:graphicFrame>
    </p:spTree>
    <p:extLst>
      <p:ext uri="{BB962C8B-B14F-4D97-AF65-F5344CB8AC3E}">
        <p14:creationId xmlns:p14="http://schemas.microsoft.com/office/powerpoint/2010/main" val="28587052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bodyPr lIns="0" rIns="0" anchor="b" anchorCtr="0">
        <a:normAutofit fontScale="92500"/>
      </a:bodyPr>
      <a:lstStyle>
        <a:defPPr>
          <a:lnSpc>
            <a:spcPts val="900"/>
          </a:lnSpc>
          <a:defRPr sz="1300" b="1" dirty="0">
            <a:solidFill>
              <a:schemeClr val="tx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B250B804-2FDB-4928-98F0-F76F4A35E307}" vid="{34B986A3-8F99-4F88-AF27-8B60A5DA0F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a8afa00-c53d-4f15-ab89-5a7351c8f0f2" xsi:nil="true"/>
    <lcf76f155ced4ddcb4097134ff3c332f xmlns="52771f6f-f0f9-4460-bb37-832eb9f82ef2">
      <Terms xmlns="http://schemas.microsoft.com/office/infopath/2007/PartnerControls"/>
    </lcf76f155ced4ddcb4097134ff3c332f>
    <DateandTime xmlns="52771f6f-f0f9-4460-bb37-832eb9f82ef2" xsi:nil="true"/>
    <Test xmlns="52771f6f-f0f9-4460-bb37-832eb9f82ef2" xsi:nil="true"/>
    <Comment xmlns="52771f6f-f0f9-4460-bb37-832eb9f82ef2" xsi:nil="true"/>
    <_Flow_SignoffStatus xmlns="52771f6f-f0f9-4460-bb37-832eb9f82ef2" xsi:nil="true"/>
    <Date xmlns="52771f6f-f0f9-4460-bb37-832eb9f82ef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2B363BB4C3B44186C20E26BCB7EAA7" ma:contentTypeVersion="25" ma:contentTypeDescription="Create a new document." ma:contentTypeScope="" ma:versionID="f5caabbea645325149bdc3cce9704a07">
  <xsd:schema xmlns:xsd="http://www.w3.org/2001/XMLSchema" xmlns:xs="http://www.w3.org/2001/XMLSchema" xmlns:p="http://schemas.microsoft.com/office/2006/metadata/properties" xmlns:ns2="52771f6f-f0f9-4460-bb37-832eb9f82ef2" xmlns:ns3="5a8afa00-c53d-4f15-ab89-5a7351c8f0f2" targetNamespace="http://schemas.microsoft.com/office/2006/metadata/properties" ma:root="true" ma:fieldsID="e2460c534406a3af5627d1343dcb0c75" ns2:_="" ns3:_="">
    <xsd:import namespace="52771f6f-f0f9-4460-bb37-832eb9f82ef2"/>
    <xsd:import namespace="5a8afa00-c53d-4f15-ab89-5a7351c8f0f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Test" minOccurs="0"/>
                <xsd:element ref="ns2:DateandTime" minOccurs="0"/>
                <xsd:element ref="ns2:Comment" minOccurs="0"/>
                <xsd:element ref="ns2:_Flow_SignoffStatus" minOccurs="0"/>
                <xsd:element ref="ns2:Date"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771f6f-f0f9-4460-bb37-832eb9f82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a4df692a-cb56-4b31-ba11-798a39458bd9"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Test" ma:index="23" nillable="true" ma:displayName="Test " ma:format="Dropdown" ma:internalName="Test">
      <xsd:simpleType>
        <xsd:restriction base="dms:Text">
          <xsd:maxLength value="255"/>
        </xsd:restriction>
      </xsd:simpleType>
    </xsd:element>
    <xsd:element name="DateandTime" ma:index="24" nillable="true" ma:displayName="Date and Time " ma:format="DateTime" ma:internalName="DateandTime">
      <xsd:simpleType>
        <xsd:restriction base="dms:DateTime"/>
      </xsd:simpleType>
    </xsd:element>
    <xsd:element name="Comment" ma:index="25" nillable="true" ma:displayName="Comment" ma:format="Dropdown" ma:internalName="Comment">
      <xsd:simpleType>
        <xsd:restriction base="dms:Note">
          <xsd:maxLength value="255"/>
        </xsd:restriction>
      </xsd:simpleType>
    </xsd:element>
    <xsd:element name="_Flow_SignoffStatus" ma:index="26" nillable="true" ma:displayName="Sign-off status" ma:internalName="Sign_x002d_off_x0020_status">
      <xsd:simpleType>
        <xsd:restriction base="dms:Text"/>
      </xsd:simpleType>
    </xsd:element>
    <xsd:element name="Date" ma:index="27" nillable="true" ma:displayName="Date" ma:format="DateOnly" ma:internalName="Date">
      <xsd:simpleType>
        <xsd:restriction base="dms:DateTim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Location" ma:index="29" nillable="true" ma:displayName="Location" ma:indexed="true" ma:internalName="MediaServiceLocation"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8afa00-c53d-4f15-ab89-5a7351c8f0f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d20b6165-4c12-46c5-9c24-3cd3d87b8dab}" ma:internalName="TaxCatchAll" ma:showField="CatchAllData" ma:web="5a8afa00-c53d-4f15-ab89-5a7351c8f0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70824B-0447-4F67-A3CE-65C88E7C5133}">
  <ds:schemaRefs>
    <ds:schemaRef ds:uri="ed1847f7-4432-48e0-964f-25724acf5ead"/>
    <ds:schemaRef ds:uri="http://purl.org/dc/elements/1.1/"/>
    <ds:schemaRef ds:uri="http://www.w3.org/XML/1998/namespace"/>
    <ds:schemaRef ds:uri="http://purl.org/dc/dcmitype/"/>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schemas.microsoft.com/office/2006/metadata/properties"/>
    <ds:schemaRef ds:uri="5a8afa00-c53d-4f15-ab89-5a7351c8f0f2"/>
    <ds:schemaRef ds:uri="52771f6f-f0f9-4460-bb37-832eb9f82ef2"/>
  </ds:schemaRefs>
</ds:datastoreItem>
</file>

<file path=customXml/itemProps2.xml><?xml version="1.0" encoding="utf-8"?>
<ds:datastoreItem xmlns:ds="http://schemas.openxmlformats.org/officeDocument/2006/customXml" ds:itemID="{9EE16009-4C9A-4D77-8D1E-1AFCC642A190}">
  <ds:schemaRefs>
    <ds:schemaRef ds:uri="http://schemas.microsoft.com/sharepoint/v3/contenttype/forms"/>
  </ds:schemaRefs>
</ds:datastoreItem>
</file>

<file path=customXml/itemProps3.xml><?xml version="1.0" encoding="utf-8"?>
<ds:datastoreItem xmlns:ds="http://schemas.openxmlformats.org/officeDocument/2006/customXml" ds:itemID="{0CBB78FB-AE8B-47D5-BB85-55015A2D0D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771f6f-f0f9-4460-bb37-832eb9f82ef2"/>
    <ds:schemaRef ds:uri="5a8afa00-c53d-4f15-ab89-5a7351c8f0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Deloitte_16_9_Onscreen_US</Template>
  <TotalTime>16082</TotalTime>
  <Words>2458</Words>
  <Application>Microsoft Office PowerPoint</Application>
  <PresentationFormat>Widescreen</PresentationFormat>
  <Paragraphs>301</Paragraphs>
  <Slides>48</Slides>
  <Notes>5</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Deloitte_US_Onscreen</vt:lpstr>
      <vt:lpstr>PowerPoint Presentation</vt:lpstr>
      <vt:lpstr>Agenda</vt:lpstr>
      <vt:lpstr>Introduction</vt:lpstr>
      <vt:lpstr>What is Extensibility</vt:lpstr>
      <vt:lpstr>Motivation For Extensibility Concept</vt:lpstr>
      <vt:lpstr>Extensibility in S/4HANA</vt:lpstr>
      <vt:lpstr>Extensibility Spectrum</vt:lpstr>
      <vt:lpstr>In-App Extensibility </vt:lpstr>
      <vt:lpstr>Overview of In-App Extensibility</vt:lpstr>
      <vt:lpstr>PowerPoint Presentation</vt:lpstr>
      <vt:lpstr>UI Adaptation(SAPUI5 Flexibility)</vt:lpstr>
      <vt:lpstr>PowerPoint Presentation</vt:lpstr>
      <vt:lpstr>PowerPoint Presentation</vt:lpstr>
      <vt:lpstr>PowerPoint Presentation</vt:lpstr>
      <vt:lpstr>PowerPoint Presentation</vt:lpstr>
      <vt:lpstr>PowerPoint Presentation</vt:lpstr>
      <vt:lpstr>                            Extensibility Registry - SCFD_REGISTRY</vt:lpstr>
      <vt:lpstr>Custom Fields &amp; Logic</vt:lpstr>
      <vt:lpstr>PowerPoint Presentation</vt:lpstr>
      <vt:lpstr>PowerPoint Presentation</vt:lpstr>
      <vt:lpstr>Fixed Values in Custom Field – Custom Field and Logic app</vt:lpstr>
      <vt:lpstr>PowerPoint Presentation</vt:lpstr>
      <vt:lpstr>PowerPoint Presentation</vt:lpstr>
      <vt:lpstr>Custom CDS Views</vt:lpstr>
      <vt:lpstr>PowerPoint Presentation</vt:lpstr>
      <vt:lpstr>PowerPoint Presentation</vt:lpstr>
      <vt:lpstr>Analytical Queries</vt:lpstr>
      <vt:lpstr>PowerPoint Presentation</vt:lpstr>
      <vt:lpstr>Custom Business Objects</vt:lpstr>
      <vt:lpstr>Select Extensibility Catalog and open Custom Business Object</vt:lpstr>
      <vt:lpstr>Enter Name (zz namespace) and select relevant check-box.</vt:lpstr>
      <vt:lpstr>PowerPoint Presentation</vt:lpstr>
      <vt:lpstr>Custom 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Lifecycle Management</vt:lpstr>
      <vt:lpstr>PowerPoint Presentation</vt:lpstr>
      <vt:lpstr>Side By Side Extensibility</vt:lpstr>
      <vt:lpstr>PowerPoint Presentation</vt:lpstr>
      <vt:lpstr>PowerPoint Presentation</vt:lpstr>
      <vt:lpstr>PowerPoint Presentation</vt:lpstr>
      <vt:lpstr>PowerPoint Presentation</vt:lpstr>
      <vt:lpstr>PowerPoint Presentation</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Administrator;fegala@deloitte.com</dc:creator>
  <cp:keywords>UX Extensibility</cp:keywords>
  <cp:lastModifiedBy>Gala, Femin</cp:lastModifiedBy>
  <cp:revision>60</cp:revision>
  <cp:lastPrinted>2014-06-25T02:16:22Z</cp:lastPrinted>
  <dcterms:created xsi:type="dcterms:W3CDTF">2019-03-27T08:41:54Z</dcterms:created>
  <dcterms:modified xsi:type="dcterms:W3CDTF">2024-06-25T10:54:00Z</dcterms:modified>
  <cp:category>Fiori Extensions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0x010100DC2B363BB4C3B44186C20E26BCB7EAA7</vt:lpwstr>
  </property>
  <property fmtid="{D5CDD505-2E9C-101B-9397-08002B2CF9AE}" pid="3" name="MSIP_Label_ea60d57e-af5b-4752-ac57-3e4f28ca11dc_Enabled">
    <vt:lpwstr>true</vt:lpwstr>
  </property>
  <property fmtid="{D5CDD505-2E9C-101B-9397-08002B2CF9AE}" pid="4" name="MSIP_Label_ea60d57e-af5b-4752-ac57-3e4f28ca11dc_SetDate">
    <vt:lpwstr>2021-07-05T05:59:52Z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5de571cc-0432-4621-9a3b-99e902956dfa</vt:lpwstr>
  </property>
  <property fmtid="{D5CDD505-2E9C-101B-9397-08002B2CF9AE}" pid="9" name="MSIP_Label_ea60d57e-af5b-4752-ac57-3e4f28ca11dc_ContentBits">
    <vt:lpwstr>0</vt:lpwstr>
  </property>
  <property fmtid="{D5CDD505-2E9C-101B-9397-08002B2CF9AE}" pid="10" name="MSIP_Label_ff418558-72e5-4d8e-958f-cfe0e73e210d_Enabled">
    <vt:lpwstr>true</vt:lpwstr>
  </property>
  <property fmtid="{D5CDD505-2E9C-101B-9397-08002B2CF9AE}" pid="11" name="MSIP_Label_ff418558-72e5-4d8e-958f-cfe0e73e210d_SetDate">
    <vt:lpwstr>2024-06-25T10:53:59Z</vt:lpwstr>
  </property>
  <property fmtid="{D5CDD505-2E9C-101B-9397-08002B2CF9AE}" pid="12" name="MSIP_Label_ff418558-72e5-4d8e-958f-cfe0e73e210d_Method">
    <vt:lpwstr>Standard</vt:lpwstr>
  </property>
  <property fmtid="{D5CDD505-2E9C-101B-9397-08002B2CF9AE}" pid="13" name="MSIP_Label_ff418558-72e5-4d8e-958f-cfe0e73e210d_Name">
    <vt:lpwstr>Eaton Internal Only (IP2)</vt:lpwstr>
  </property>
  <property fmtid="{D5CDD505-2E9C-101B-9397-08002B2CF9AE}" pid="14" name="MSIP_Label_ff418558-72e5-4d8e-958f-cfe0e73e210d_SiteId">
    <vt:lpwstr>d6525c95-b906-431a-b926-e9b51ba43cc4</vt:lpwstr>
  </property>
  <property fmtid="{D5CDD505-2E9C-101B-9397-08002B2CF9AE}" pid="15" name="MSIP_Label_ff418558-72e5-4d8e-958f-cfe0e73e210d_ActionId">
    <vt:lpwstr>a1ab3a31-aa7b-4e06-9925-4cbe05c188ad</vt:lpwstr>
  </property>
  <property fmtid="{D5CDD505-2E9C-101B-9397-08002B2CF9AE}" pid="16" name="MSIP_Label_ff418558-72e5-4d8e-958f-cfe0e73e210d_ContentBits">
    <vt:lpwstr>0</vt:lpwstr>
  </property>
  <property fmtid="{D5CDD505-2E9C-101B-9397-08002B2CF9AE}" pid="17" name="MediaServiceImageTags">
    <vt:lpwstr/>
  </property>
</Properties>
</file>